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094542"/>
            <a:ext cx="7477601" cy="2874645"/>
          </a:xfrm>
          <a:prstGeom prst="rect">
            <a:avLst/>
          </a:prstGeom>
          <a:noFill/>
        </p:spPr>
        <p:txBody>
          <a:bodyPr wrap="square" rtlCol="0" anchor="t"/>
          <a:lstStyle/>
          <a:p>
            <a:pPr marL="0" indent="0">
              <a:lnSpc>
                <a:spcPts val="7545"/>
              </a:lnSpc>
              <a:buNone/>
            </a:pPr>
            <a:r>
              <a:rPr lang="en-US" sz="6035" dirty="0">
                <a:solidFill>
                  <a:srgbClr val="F2F2F3"/>
                </a:solidFill>
                <a:latin typeface="Poppins" pitchFamily="34" charset="0"/>
                <a:ea typeface="Poppins" pitchFamily="34" charset="-122"/>
                <a:cs typeface="Poppins" pitchFamily="34" charset="-120"/>
              </a:rPr>
              <a:t>Breast Cancer Detection using  Machine Learning</a:t>
            </a:r>
            <a:endParaRPr lang="en-US" sz="6035" dirty="0"/>
          </a:p>
        </p:txBody>
      </p:sp>
      <p:sp>
        <p:nvSpPr>
          <p:cNvPr id="6" name="Text 3"/>
          <p:cNvSpPr/>
          <p:nvPr/>
        </p:nvSpPr>
        <p:spPr>
          <a:xfrm>
            <a:off x="833199" y="4302443"/>
            <a:ext cx="7477601" cy="416600"/>
          </a:xfrm>
          <a:prstGeom prst="rect">
            <a:avLst/>
          </a:prstGeom>
          <a:noFill/>
        </p:spPr>
        <p:txBody>
          <a:bodyPr wrap="none" rtlCol="0" anchor="t"/>
          <a:lstStyle/>
          <a:p>
            <a:pPr marL="0" indent="0">
              <a:lnSpc>
                <a:spcPts val="3280"/>
              </a:lnSpc>
              <a:buNone/>
            </a:pPr>
            <a:r>
              <a:rPr lang="en-US" sz="2185" b="1" dirty="0">
                <a:solidFill>
                  <a:srgbClr val="E5E0DF"/>
                </a:solidFill>
                <a:latin typeface="Roboto" pitchFamily="34" charset="0"/>
                <a:ea typeface="Roboto" pitchFamily="34" charset="-122"/>
                <a:cs typeface="Roboto" pitchFamily="34" charset="-120"/>
              </a:rPr>
              <a:t>Mentored By - Prof. Suvobrata Sarkar</a:t>
            </a:r>
            <a:endParaRPr lang="en-US" sz="2185" dirty="0"/>
          </a:p>
        </p:txBody>
      </p:sp>
      <p:sp>
        <p:nvSpPr>
          <p:cNvPr id="7" name="Text 4"/>
          <p:cNvSpPr/>
          <p:nvPr/>
        </p:nvSpPr>
        <p:spPr>
          <a:xfrm>
            <a:off x="833199" y="4968954"/>
            <a:ext cx="7477601" cy="416600"/>
          </a:xfrm>
          <a:prstGeom prst="rect">
            <a:avLst/>
          </a:prstGeom>
          <a:noFill/>
        </p:spPr>
        <p:txBody>
          <a:bodyPr wrap="none" rtlCol="0" anchor="t"/>
          <a:lstStyle/>
          <a:p>
            <a:pPr marL="0" indent="0">
              <a:lnSpc>
                <a:spcPts val="3280"/>
              </a:lnSpc>
              <a:buNone/>
            </a:pPr>
            <a:r>
              <a:rPr lang="en-US" sz="2185" b="1" dirty="0">
                <a:solidFill>
                  <a:srgbClr val="E5E0DF"/>
                </a:solidFill>
                <a:latin typeface="Roboto" pitchFamily="34" charset="0"/>
                <a:ea typeface="Roboto" pitchFamily="34" charset="-122"/>
                <a:cs typeface="Roboto" pitchFamily="34" charset="-120"/>
              </a:rPr>
              <a:t>Group No - 45</a:t>
            </a:r>
            <a:endParaRPr lang="en-US" sz="2185" dirty="0"/>
          </a:p>
        </p:txBody>
      </p:sp>
      <p:sp>
        <p:nvSpPr>
          <p:cNvPr id="8" name="Text 5"/>
          <p:cNvSpPr/>
          <p:nvPr/>
        </p:nvSpPr>
        <p:spPr>
          <a:xfrm>
            <a:off x="833199" y="5635466"/>
            <a:ext cx="7477601" cy="333256"/>
          </a:xfrm>
          <a:prstGeom prst="rect">
            <a:avLst/>
          </a:prstGeom>
          <a:noFill/>
        </p:spPr>
        <p:txBody>
          <a:bodyPr wrap="none" rtlCol="0" anchor="t"/>
          <a:lstStyle/>
          <a:p>
            <a:pPr marL="0" indent="0">
              <a:lnSpc>
                <a:spcPts val="2625"/>
              </a:lnSpc>
              <a:buNone/>
            </a:pPr>
            <a:r>
              <a:rPr lang="en-US" sz="1750" dirty="0">
                <a:solidFill>
                  <a:srgbClr val="E5E0DF"/>
                </a:solidFill>
                <a:latin typeface="Roboto" pitchFamily="34" charset="0"/>
                <a:ea typeface="Roboto" pitchFamily="34" charset="-122"/>
                <a:cs typeface="Roboto" pitchFamily="34" charset="-120"/>
              </a:rPr>
              <a:t>Avishek Kumar Bose(12000120014)</a:t>
            </a:r>
            <a:endParaRPr lang="en-US" sz="1750" dirty="0"/>
          </a:p>
        </p:txBody>
      </p:sp>
      <p:sp>
        <p:nvSpPr>
          <p:cNvPr id="9" name="Text 6"/>
          <p:cNvSpPr/>
          <p:nvPr/>
        </p:nvSpPr>
        <p:spPr>
          <a:xfrm>
            <a:off x="833199" y="6218634"/>
            <a:ext cx="7477601" cy="333256"/>
          </a:xfrm>
          <a:prstGeom prst="rect">
            <a:avLst/>
          </a:prstGeom>
          <a:noFill/>
        </p:spPr>
        <p:txBody>
          <a:bodyPr wrap="none" rtlCol="0" anchor="t"/>
          <a:lstStyle/>
          <a:p>
            <a:pPr marL="0" indent="0">
              <a:lnSpc>
                <a:spcPts val="2625"/>
              </a:lnSpc>
              <a:buNone/>
            </a:pPr>
            <a:r>
              <a:rPr lang="en-US" sz="1750" dirty="0">
                <a:solidFill>
                  <a:srgbClr val="E5E0DF"/>
                </a:solidFill>
                <a:latin typeface="Roboto" pitchFamily="34" charset="0"/>
                <a:ea typeface="Roboto" pitchFamily="34" charset="-122"/>
                <a:cs typeface="Roboto" pitchFamily="34" charset="-120"/>
              </a:rPr>
              <a:t>Raneet Roy(12000120018)</a:t>
            </a:r>
            <a:endParaRPr lang="en-US" sz="1750" dirty="0"/>
          </a:p>
        </p:txBody>
      </p:sp>
      <p:sp>
        <p:nvSpPr>
          <p:cNvPr id="10" name="Text 7"/>
          <p:cNvSpPr/>
          <p:nvPr/>
        </p:nvSpPr>
        <p:spPr>
          <a:xfrm>
            <a:off x="833199" y="6801803"/>
            <a:ext cx="7477601" cy="333256"/>
          </a:xfrm>
          <a:prstGeom prst="rect">
            <a:avLst/>
          </a:prstGeom>
          <a:noFill/>
        </p:spPr>
        <p:txBody>
          <a:bodyPr wrap="none" rtlCol="0" anchor="t"/>
          <a:lstStyle/>
          <a:p>
            <a:pPr marL="0" indent="0">
              <a:lnSpc>
                <a:spcPts val="2625"/>
              </a:lnSpc>
              <a:buNone/>
            </a:pPr>
            <a:r>
              <a:rPr lang="en-US" sz="1750" dirty="0">
                <a:solidFill>
                  <a:srgbClr val="E5E0DF"/>
                </a:solidFill>
                <a:latin typeface="Roboto" pitchFamily="34" charset="0"/>
                <a:ea typeface="Roboto" pitchFamily="34" charset="-122"/>
                <a:cs typeface="Roboto" pitchFamily="34" charset="-120"/>
              </a:rPr>
              <a:t>Abhinav Kumar (12000120015)</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2312908"/>
            <a:ext cx="7477601" cy="416600"/>
          </a:xfrm>
          <a:prstGeom prst="rect">
            <a:avLst/>
          </a:prstGeom>
          <a:noFill/>
        </p:spPr>
        <p:txBody>
          <a:bodyPr wrap="none" rtlCol="0" anchor="t"/>
          <a:lstStyle/>
          <a:p>
            <a:pPr marL="0" indent="0">
              <a:lnSpc>
                <a:spcPts val="3280"/>
              </a:lnSpc>
              <a:buNone/>
            </a:pPr>
            <a:r>
              <a:rPr lang="en-US" sz="2185" dirty="0">
                <a:solidFill>
                  <a:srgbClr val="E5E0DF"/>
                </a:solidFill>
                <a:latin typeface="Roboto" pitchFamily="34" charset="0"/>
                <a:ea typeface="Roboto" pitchFamily="34" charset="-122"/>
                <a:cs typeface="Roboto" pitchFamily="34" charset="-120"/>
              </a:rPr>
              <a:t>Accuracy,Precision,Recall,F1-Score for all Hyper-Parameters</a:t>
            </a:r>
            <a:endParaRPr lang="en-US" sz="2185" dirty="0"/>
          </a:p>
        </p:txBody>
      </p:sp>
      <p:pic>
        <p:nvPicPr>
          <p:cNvPr id="6" name="Image 1" descr="preencoded.png"/>
          <p:cNvPicPr>
            <a:picLocks noChangeAspect="1"/>
          </p:cNvPicPr>
          <p:nvPr/>
        </p:nvPicPr>
        <p:blipFill>
          <a:blip r:embed="rId2"/>
          <a:stretch>
            <a:fillRect/>
          </a:stretch>
        </p:blipFill>
        <p:spPr>
          <a:xfrm>
            <a:off x="833199" y="2979420"/>
            <a:ext cx="7477601" cy="313705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0" y="0"/>
            <a:ext cx="14630400" cy="2121337"/>
          </a:xfrm>
          <a:prstGeom prst="rect">
            <a:avLst/>
          </a:prstGeom>
        </p:spPr>
      </p:pic>
      <p:sp>
        <p:nvSpPr>
          <p:cNvPr id="5" name="Text 2"/>
          <p:cNvSpPr/>
          <p:nvPr/>
        </p:nvSpPr>
        <p:spPr>
          <a:xfrm>
            <a:off x="3284458" y="2588300"/>
            <a:ext cx="4242792" cy="530423"/>
          </a:xfrm>
          <a:prstGeom prst="rect">
            <a:avLst/>
          </a:prstGeom>
          <a:noFill/>
        </p:spPr>
        <p:txBody>
          <a:bodyPr wrap="none" rtlCol="0" anchor="t"/>
          <a:lstStyle/>
          <a:p>
            <a:pPr marL="0" indent="0">
              <a:lnSpc>
                <a:spcPts val="4175"/>
              </a:lnSpc>
              <a:buNone/>
            </a:pPr>
            <a:r>
              <a:rPr lang="en-US" sz="3340" dirty="0">
                <a:solidFill>
                  <a:srgbClr val="F2F2F3"/>
                </a:solidFill>
                <a:latin typeface="Poppins" pitchFamily="34" charset="0"/>
                <a:ea typeface="Poppins" pitchFamily="34" charset="-122"/>
                <a:cs typeface="Poppins" pitchFamily="34" charset="-120"/>
              </a:rPr>
              <a:t>Result Analysis</a:t>
            </a:r>
            <a:endParaRPr lang="en-US" sz="3340" dirty="0"/>
          </a:p>
        </p:txBody>
      </p:sp>
      <p:sp>
        <p:nvSpPr>
          <p:cNvPr id="6" name="Text 3"/>
          <p:cNvSpPr/>
          <p:nvPr/>
        </p:nvSpPr>
        <p:spPr>
          <a:xfrm>
            <a:off x="3555921" y="3373279"/>
            <a:ext cx="7789902" cy="508873"/>
          </a:xfrm>
          <a:prstGeom prst="rect">
            <a:avLst/>
          </a:prstGeom>
          <a:noFill/>
        </p:spPr>
        <p:txBody>
          <a:bodyPr wrap="square" rtlCol="0" anchor="t"/>
          <a:lstStyle/>
          <a:p>
            <a:pPr marL="342900" indent="-342900" algn="l">
              <a:lnSpc>
                <a:spcPts val="2005"/>
              </a:lnSpc>
              <a:buSzPct val="100000"/>
              <a:buChar char="•"/>
            </a:pPr>
            <a:r>
              <a:rPr lang="en-US" sz="1335" dirty="0">
                <a:solidFill>
                  <a:srgbClr val="E5E0DF"/>
                </a:solidFill>
                <a:latin typeface="Roboto" pitchFamily="34" charset="0"/>
                <a:ea typeface="Roboto" pitchFamily="34" charset="-122"/>
                <a:cs typeface="Roboto" pitchFamily="34" charset="-120"/>
              </a:rPr>
              <a:t>Both Random Search and Bayes Search achieve higher accuracy compared to Grid Search, with Random and Bayes Search both achieving an accuracy of 0.96.</a:t>
            </a:r>
            <a:endParaRPr lang="en-US" sz="1335" dirty="0"/>
          </a:p>
        </p:txBody>
      </p:sp>
      <p:sp>
        <p:nvSpPr>
          <p:cNvPr id="7" name="Text 4"/>
          <p:cNvSpPr/>
          <p:nvPr/>
        </p:nvSpPr>
        <p:spPr>
          <a:xfrm>
            <a:off x="3284458" y="4073009"/>
            <a:ext cx="8061365" cy="254437"/>
          </a:xfrm>
          <a:prstGeom prst="rect">
            <a:avLst/>
          </a:prstGeom>
          <a:noFill/>
        </p:spPr>
        <p:txBody>
          <a:bodyPr wrap="none" rtlCol="0" anchor="t"/>
          <a:lstStyle/>
          <a:p>
            <a:pPr marL="0" indent="0">
              <a:lnSpc>
                <a:spcPts val="2005"/>
              </a:lnSpc>
              <a:buNone/>
            </a:pPr>
            <a:endParaRPr lang="en-US" sz="1335" dirty="0"/>
          </a:p>
        </p:txBody>
      </p:sp>
      <p:sp>
        <p:nvSpPr>
          <p:cNvPr id="8" name="Text 5"/>
          <p:cNvSpPr/>
          <p:nvPr/>
        </p:nvSpPr>
        <p:spPr>
          <a:xfrm>
            <a:off x="3555921" y="4518303"/>
            <a:ext cx="7789902" cy="508873"/>
          </a:xfrm>
          <a:prstGeom prst="rect">
            <a:avLst/>
          </a:prstGeom>
          <a:noFill/>
        </p:spPr>
        <p:txBody>
          <a:bodyPr wrap="square" rtlCol="0" anchor="t"/>
          <a:lstStyle/>
          <a:p>
            <a:pPr marL="342900" indent="-342900" algn="l">
              <a:lnSpc>
                <a:spcPts val="2005"/>
              </a:lnSpc>
              <a:buSzPct val="100000"/>
              <a:buChar char="•"/>
            </a:pPr>
            <a:r>
              <a:rPr lang="en-US" sz="1335" dirty="0">
                <a:solidFill>
                  <a:srgbClr val="E5E0DF"/>
                </a:solidFill>
                <a:latin typeface="Roboto" pitchFamily="34" charset="0"/>
                <a:ea typeface="Roboto" pitchFamily="34" charset="-122"/>
                <a:cs typeface="Roboto" pitchFamily="34" charset="-120"/>
              </a:rPr>
              <a:t>Bayes Search significantly outperforms both Grid Search and Random Search in terms of precision, indicating fewer false positives.</a:t>
            </a:r>
            <a:endParaRPr lang="en-US" sz="1335" dirty="0"/>
          </a:p>
        </p:txBody>
      </p:sp>
      <p:sp>
        <p:nvSpPr>
          <p:cNvPr id="9" name="Text 6"/>
          <p:cNvSpPr/>
          <p:nvPr/>
        </p:nvSpPr>
        <p:spPr>
          <a:xfrm>
            <a:off x="3284458" y="5218033"/>
            <a:ext cx="8061365" cy="254437"/>
          </a:xfrm>
          <a:prstGeom prst="rect">
            <a:avLst/>
          </a:prstGeom>
          <a:noFill/>
        </p:spPr>
        <p:txBody>
          <a:bodyPr wrap="none" rtlCol="0" anchor="t"/>
          <a:lstStyle/>
          <a:p>
            <a:pPr marL="0" indent="0">
              <a:lnSpc>
                <a:spcPts val="2005"/>
              </a:lnSpc>
              <a:buNone/>
            </a:pPr>
            <a:endParaRPr lang="en-US" sz="1335" dirty="0"/>
          </a:p>
        </p:txBody>
      </p:sp>
      <p:sp>
        <p:nvSpPr>
          <p:cNvPr id="10" name="Text 7"/>
          <p:cNvSpPr/>
          <p:nvPr/>
        </p:nvSpPr>
        <p:spPr>
          <a:xfrm>
            <a:off x="3555921" y="5663327"/>
            <a:ext cx="7789902" cy="508873"/>
          </a:xfrm>
          <a:prstGeom prst="rect">
            <a:avLst/>
          </a:prstGeom>
          <a:noFill/>
        </p:spPr>
        <p:txBody>
          <a:bodyPr wrap="square" rtlCol="0" anchor="t"/>
          <a:lstStyle/>
          <a:p>
            <a:pPr marL="342900" indent="-342900" algn="l">
              <a:lnSpc>
                <a:spcPts val="2005"/>
              </a:lnSpc>
              <a:buSzPct val="100000"/>
              <a:buChar char="•"/>
            </a:pPr>
            <a:r>
              <a:rPr lang="en-US" sz="1335" dirty="0">
                <a:solidFill>
                  <a:srgbClr val="E5E0DF"/>
                </a:solidFill>
                <a:latin typeface="Roboto" pitchFamily="34" charset="0"/>
                <a:ea typeface="Roboto" pitchFamily="34" charset="-122"/>
                <a:cs typeface="Roboto" pitchFamily="34" charset="-120"/>
              </a:rPr>
              <a:t>Bayes Search also achieves the highest recall, suggesting it is better at identifying true positives compared to the other methods.</a:t>
            </a:r>
            <a:endParaRPr lang="en-US" sz="1335" dirty="0"/>
          </a:p>
        </p:txBody>
      </p:sp>
      <p:sp>
        <p:nvSpPr>
          <p:cNvPr id="11" name="Text 8"/>
          <p:cNvSpPr/>
          <p:nvPr/>
        </p:nvSpPr>
        <p:spPr>
          <a:xfrm>
            <a:off x="3284458" y="6363057"/>
            <a:ext cx="8061365" cy="254437"/>
          </a:xfrm>
          <a:prstGeom prst="rect">
            <a:avLst/>
          </a:prstGeom>
          <a:noFill/>
        </p:spPr>
        <p:txBody>
          <a:bodyPr wrap="none" rtlCol="0" anchor="t"/>
          <a:lstStyle/>
          <a:p>
            <a:pPr marL="0" indent="0">
              <a:lnSpc>
                <a:spcPts val="2005"/>
              </a:lnSpc>
              <a:buNone/>
            </a:pPr>
            <a:endParaRPr lang="en-US" sz="1335" dirty="0"/>
          </a:p>
        </p:txBody>
      </p:sp>
      <p:sp>
        <p:nvSpPr>
          <p:cNvPr id="12" name="Text 9"/>
          <p:cNvSpPr/>
          <p:nvPr/>
        </p:nvSpPr>
        <p:spPr>
          <a:xfrm>
            <a:off x="3555921" y="6808351"/>
            <a:ext cx="7789902" cy="508873"/>
          </a:xfrm>
          <a:prstGeom prst="rect">
            <a:avLst/>
          </a:prstGeom>
          <a:noFill/>
        </p:spPr>
        <p:txBody>
          <a:bodyPr wrap="square" rtlCol="0" anchor="t"/>
          <a:lstStyle/>
          <a:p>
            <a:pPr marL="342900" indent="-342900" algn="l">
              <a:lnSpc>
                <a:spcPts val="2005"/>
              </a:lnSpc>
              <a:buSzPct val="100000"/>
              <a:buChar char="•"/>
            </a:pPr>
            <a:r>
              <a:rPr lang="en-US" sz="1335" dirty="0">
                <a:solidFill>
                  <a:srgbClr val="E5E0DF"/>
                </a:solidFill>
                <a:latin typeface="Roboto" pitchFamily="34" charset="0"/>
                <a:ea typeface="Roboto" pitchFamily="34" charset="-122"/>
                <a:cs typeface="Roboto" pitchFamily="34" charset="-120"/>
              </a:rPr>
              <a:t>The F1-Score, which is the harmonic mean of precision and recall, is highest for Bayes Search, reflecting its overall balanced performance in terms of both precision and recall.</a:t>
            </a:r>
            <a:endParaRPr lang="en-US" sz="1335" dirty="0"/>
          </a:p>
        </p:txBody>
      </p:sp>
      <p:sp>
        <p:nvSpPr>
          <p:cNvPr id="13" name="Text 10"/>
          <p:cNvSpPr/>
          <p:nvPr/>
        </p:nvSpPr>
        <p:spPr>
          <a:xfrm>
            <a:off x="3284458" y="7508081"/>
            <a:ext cx="8061365" cy="254437"/>
          </a:xfrm>
          <a:prstGeom prst="rect">
            <a:avLst/>
          </a:prstGeom>
          <a:noFill/>
        </p:spPr>
        <p:txBody>
          <a:bodyPr wrap="none" rtlCol="0" anchor="t"/>
          <a:lstStyle/>
          <a:p>
            <a:pPr marL="0" indent="0">
              <a:lnSpc>
                <a:spcPts val="2005"/>
              </a:lnSpc>
              <a:buNone/>
            </a:pPr>
            <a:endParaRPr lang="en-US" sz="133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p:spPr>
      </p:sp>
      <p:sp>
        <p:nvSpPr>
          <p:cNvPr id="6" name="Text 3"/>
          <p:cNvSpPr/>
          <p:nvPr/>
        </p:nvSpPr>
        <p:spPr>
          <a:xfrm>
            <a:off x="2037993" y="2177653"/>
            <a:ext cx="7665839" cy="958215"/>
          </a:xfrm>
          <a:prstGeom prst="rect">
            <a:avLst/>
          </a:prstGeom>
          <a:noFill/>
        </p:spPr>
        <p:txBody>
          <a:bodyPr wrap="none" rtlCol="0" anchor="t"/>
          <a:lstStyle/>
          <a:p>
            <a:pPr marL="0" indent="0">
              <a:lnSpc>
                <a:spcPts val="7545"/>
              </a:lnSpc>
              <a:buNone/>
            </a:pPr>
            <a:r>
              <a:rPr lang="en-US" sz="6035" dirty="0">
                <a:solidFill>
                  <a:srgbClr val="F2F2F3"/>
                </a:solidFill>
                <a:latin typeface="Poppins" pitchFamily="34" charset="0"/>
                <a:ea typeface="Poppins" pitchFamily="34" charset="-122"/>
                <a:cs typeface="Poppins" pitchFamily="34" charset="-120"/>
              </a:rPr>
              <a:t>Conclusion</a:t>
            </a:r>
            <a:endParaRPr lang="en-US" sz="6035" dirty="0"/>
          </a:p>
        </p:txBody>
      </p:sp>
      <p:sp>
        <p:nvSpPr>
          <p:cNvPr id="7" name="Text 4"/>
          <p:cNvSpPr/>
          <p:nvPr/>
        </p:nvSpPr>
        <p:spPr>
          <a:xfrm>
            <a:off x="2037993" y="3469124"/>
            <a:ext cx="10554414" cy="1999536"/>
          </a:xfrm>
          <a:prstGeom prst="rect">
            <a:avLst/>
          </a:prstGeom>
          <a:noFill/>
        </p:spPr>
        <p:txBody>
          <a:bodyPr wrap="square" rtlCol="0" anchor="t"/>
          <a:lstStyle/>
          <a:p>
            <a:pPr marL="0" indent="0">
              <a:lnSpc>
                <a:spcPts val="2625"/>
              </a:lnSpc>
              <a:buNone/>
            </a:pPr>
            <a:r>
              <a:rPr lang="en-US" sz="1750" dirty="0">
                <a:solidFill>
                  <a:srgbClr val="E5E0DF"/>
                </a:solidFill>
                <a:latin typeface="Roboto" pitchFamily="34" charset="0"/>
                <a:ea typeface="Roboto" pitchFamily="34" charset="-122"/>
                <a:cs typeface="Roboto" pitchFamily="34" charset="-120"/>
              </a:rPr>
              <a:t>In conclusion, this project aims to enhance breast cancer detection accuracy and efficiency by leveraging machine learning algorithms. By applying Support Vector Machine (SVM) and utilizing hyperparameter tuning techniques such as Bayes Search, Random Search and Grid Search, we developed robust models capable of accurately diagnosing breast cancer using the Wisconsin Breast Cancer dataset. While significant progress has been made in exploring the effectiveness of these machine learning techniques for breast cancer detection, several avenues for future work and research remain to be explored</a:t>
            </a:r>
            <a:endParaRPr lang="en-US" sz="1750" dirty="0"/>
          </a:p>
        </p:txBody>
      </p:sp>
      <p:sp>
        <p:nvSpPr>
          <p:cNvPr id="8" name="Text 5"/>
          <p:cNvSpPr/>
          <p:nvPr/>
        </p:nvSpPr>
        <p:spPr>
          <a:xfrm>
            <a:off x="2037993" y="5718572"/>
            <a:ext cx="10554414" cy="333256"/>
          </a:xfrm>
          <a:prstGeom prst="rect">
            <a:avLst/>
          </a:prstGeom>
          <a:noFill/>
        </p:spPr>
        <p:txBody>
          <a:bodyPr wrap="none" rtlCol="0" anchor="t"/>
          <a:lstStyle/>
          <a:p>
            <a:pPr marL="0" indent="0" algn="ctr">
              <a:lnSpc>
                <a:spcPts val="2625"/>
              </a:lnSpc>
              <a:buNone/>
            </a:pP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893094"/>
            <a:ext cx="5554980" cy="694373"/>
          </a:xfrm>
          <a:prstGeom prst="rect">
            <a:avLst/>
          </a:prstGeom>
          <a:noFill/>
        </p:spPr>
        <p:txBody>
          <a:bodyPr wrap="none" rtlCol="0" anchor="t"/>
          <a:lstStyle/>
          <a:p>
            <a:pPr marL="0" indent="0">
              <a:lnSpc>
                <a:spcPts val="5470"/>
              </a:lnSpc>
              <a:buNone/>
            </a:pPr>
            <a:r>
              <a:rPr lang="en-US" sz="4375" dirty="0">
                <a:solidFill>
                  <a:srgbClr val="F2F2F3"/>
                </a:solidFill>
                <a:latin typeface="Poppins" pitchFamily="34" charset="0"/>
                <a:ea typeface="Poppins" pitchFamily="34" charset="-122"/>
                <a:cs typeface="Poppins" pitchFamily="34" charset="-120"/>
              </a:rPr>
              <a:t>Challenges Faced</a:t>
            </a:r>
            <a:endParaRPr lang="en-US" sz="4375" dirty="0"/>
          </a:p>
        </p:txBody>
      </p:sp>
      <p:sp>
        <p:nvSpPr>
          <p:cNvPr id="6" name="Text 3"/>
          <p:cNvSpPr/>
          <p:nvPr/>
        </p:nvSpPr>
        <p:spPr>
          <a:xfrm>
            <a:off x="833199" y="2920722"/>
            <a:ext cx="7477601" cy="666512"/>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Data Preprocessing:</a:t>
            </a:r>
            <a:r>
              <a:rPr lang="en-US" sz="1750" dirty="0">
                <a:solidFill>
                  <a:srgbClr val="E5E0DF"/>
                </a:solidFill>
                <a:latin typeface="Roboto" pitchFamily="34" charset="0"/>
                <a:ea typeface="Roboto" pitchFamily="34" charset="-122"/>
                <a:cs typeface="Roboto" pitchFamily="34" charset="-120"/>
              </a:rPr>
              <a:t>Cleaning and preprocessing medical data, dealing with missing values, and ensuring data consistency can be challenging.</a:t>
            </a:r>
            <a:endParaRPr lang="en-US" sz="1750" dirty="0"/>
          </a:p>
        </p:txBody>
      </p:sp>
      <p:sp>
        <p:nvSpPr>
          <p:cNvPr id="7" name="Text 4"/>
          <p:cNvSpPr/>
          <p:nvPr/>
        </p:nvSpPr>
        <p:spPr>
          <a:xfrm>
            <a:off x="833199" y="3837146"/>
            <a:ext cx="7477601" cy="666512"/>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Overfitting:</a:t>
            </a:r>
            <a:r>
              <a:rPr lang="en-US" sz="1750" dirty="0">
                <a:solidFill>
                  <a:srgbClr val="E5E0DF"/>
                </a:solidFill>
                <a:latin typeface="Roboto" pitchFamily="34" charset="0"/>
                <a:ea typeface="Roboto" pitchFamily="34" charset="-122"/>
                <a:cs typeface="Roboto" pitchFamily="34" charset="-120"/>
              </a:rPr>
              <a:t>SVM models, especially with a large number of features, are prone to overfitting.</a:t>
            </a:r>
            <a:endParaRPr lang="en-US" sz="1750" dirty="0"/>
          </a:p>
        </p:txBody>
      </p:sp>
      <p:sp>
        <p:nvSpPr>
          <p:cNvPr id="8" name="Text 5"/>
          <p:cNvSpPr/>
          <p:nvPr/>
        </p:nvSpPr>
        <p:spPr>
          <a:xfrm>
            <a:off x="833199" y="4753570"/>
            <a:ext cx="7477601" cy="999768"/>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Imbalanced Datasets:</a:t>
            </a:r>
            <a:r>
              <a:rPr lang="en-US" sz="1750" dirty="0">
                <a:solidFill>
                  <a:srgbClr val="E5E0DF"/>
                </a:solidFill>
                <a:latin typeface="Roboto" pitchFamily="34" charset="0"/>
                <a:ea typeface="Roboto" pitchFamily="34" charset="-122"/>
                <a:cs typeface="Roboto" pitchFamily="34" charset="-120"/>
              </a:rPr>
              <a:t>Breast cancer datasets may be imbalanced, meaning one class (e.g., malignant or benign) has significantly fewer samples than the other.</a:t>
            </a:r>
            <a:endParaRPr lang="en-US" sz="1750" dirty="0"/>
          </a:p>
        </p:txBody>
      </p:sp>
      <p:sp>
        <p:nvSpPr>
          <p:cNvPr id="9" name="Text 6"/>
          <p:cNvSpPr/>
          <p:nvPr/>
        </p:nvSpPr>
        <p:spPr>
          <a:xfrm>
            <a:off x="833199" y="6003250"/>
            <a:ext cx="7477601" cy="333256"/>
          </a:xfrm>
          <a:prstGeom prst="rect">
            <a:avLst/>
          </a:prstGeom>
          <a:noFill/>
        </p:spPr>
        <p:txBody>
          <a:bodyPr wrap="none" rtlCol="0" anchor="t"/>
          <a:lstStyle/>
          <a:p>
            <a:pPr marL="0" indent="0">
              <a:lnSpc>
                <a:spcPts val="2625"/>
              </a:lnSpc>
              <a:buNone/>
            </a:pP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818317"/>
            <a:ext cx="5554980" cy="694373"/>
          </a:xfrm>
          <a:prstGeom prst="rect">
            <a:avLst/>
          </a:prstGeom>
          <a:noFill/>
        </p:spPr>
        <p:txBody>
          <a:bodyPr wrap="none" rtlCol="0" anchor="t"/>
          <a:lstStyle/>
          <a:p>
            <a:pPr marL="0" indent="0">
              <a:lnSpc>
                <a:spcPts val="5470"/>
              </a:lnSpc>
              <a:buNone/>
            </a:pPr>
            <a:r>
              <a:rPr lang="en-US" sz="4375" dirty="0">
                <a:solidFill>
                  <a:srgbClr val="F2F2F3"/>
                </a:solidFill>
                <a:latin typeface="Poppins" pitchFamily="34" charset="0"/>
                <a:ea typeface="Poppins" pitchFamily="34" charset="-122"/>
                <a:cs typeface="Poppins" pitchFamily="34" charset="-120"/>
              </a:rPr>
              <a:t> Future Scope</a:t>
            </a:r>
            <a:endParaRPr lang="en-US" sz="4375" dirty="0"/>
          </a:p>
        </p:txBody>
      </p:sp>
      <p:sp>
        <p:nvSpPr>
          <p:cNvPr id="6" name="Text 3"/>
          <p:cNvSpPr/>
          <p:nvPr/>
        </p:nvSpPr>
        <p:spPr>
          <a:xfrm>
            <a:off x="1188601" y="1845945"/>
            <a:ext cx="7122200" cy="1333024"/>
          </a:xfrm>
          <a:prstGeom prst="rect">
            <a:avLst/>
          </a:prstGeom>
          <a:noFill/>
        </p:spPr>
        <p:txBody>
          <a:bodyPr wrap="square" rtlCol="0" anchor="t"/>
          <a:lstStyle/>
          <a:p>
            <a:pPr marL="0" indent="0" algn="l">
              <a:lnSpc>
                <a:spcPts val="2625"/>
              </a:lnSpc>
              <a:buSzPct val="100000"/>
              <a:buFont typeface="+mj-lt"/>
              <a:buNone/>
            </a:pPr>
            <a:r>
              <a:rPr lang="en-US" sz="1750" b="1" dirty="0">
                <a:solidFill>
                  <a:srgbClr val="E5E0DF"/>
                </a:solidFill>
                <a:latin typeface="Roboto" pitchFamily="34" charset="0"/>
                <a:ea typeface="Roboto" pitchFamily="34" charset="-122"/>
                <a:cs typeface="Roboto" pitchFamily="34" charset="-120"/>
              </a:rPr>
              <a:t>Enhanced Data Collection</a:t>
            </a:r>
            <a:r>
              <a:rPr lang="en-US" sz="1750" dirty="0">
                <a:solidFill>
                  <a:srgbClr val="E5E0DF"/>
                </a:solidFill>
                <a:latin typeface="Roboto" pitchFamily="34" charset="0"/>
                <a:ea typeface="Roboto" pitchFamily="34" charset="-122"/>
                <a:cs typeface="Roboto" pitchFamily="34" charset="-120"/>
              </a:rPr>
              <a:t>: Increasing the size and diversity of datasets by including more varied demographics, imaging modalities, and clinical scenarios to improve the generalizability and robustness of machine learning models.</a:t>
            </a:r>
            <a:endParaRPr lang="en-US" sz="1750" dirty="0"/>
          </a:p>
        </p:txBody>
      </p:sp>
      <p:sp>
        <p:nvSpPr>
          <p:cNvPr id="7" name="Text 4"/>
          <p:cNvSpPr/>
          <p:nvPr/>
        </p:nvSpPr>
        <p:spPr>
          <a:xfrm>
            <a:off x="1188601" y="3256717"/>
            <a:ext cx="7122200" cy="1333024"/>
          </a:xfrm>
          <a:prstGeom prst="rect">
            <a:avLst/>
          </a:prstGeom>
          <a:noFill/>
        </p:spPr>
        <p:txBody>
          <a:bodyPr wrap="square" rtlCol="0" anchor="t"/>
          <a:lstStyle/>
          <a:p>
            <a:pPr marL="0" indent="0" algn="l">
              <a:lnSpc>
                <a:spcPts val="2625"/>
              </a:lnSpc>
              <a:buSzPct val="100000"/>
              <a:buFont typeface="+mj-lt"/>
              <a:buNone/>
            </a:pPr>
            <a:r>
              <a:rPr lang="en-US" sz="1750" b="1" dirty="0">
                <a:solidFill>
                  <a:srgbClr val="E5E0DF"/>
                </a:solidFill>
                <a:latin typeface="Roboto" pitchFamily="34" charset="0"/>
                <a:ea typeface="Roboto" pitchFamily="34" charset="-122"/>
                <a:cs typeface="Roboto" pitchFamily="34" charset="-120"/>
              </a:rPr>
              <a:t>Multimodal Data Integration</a:t>
            </a:r>
            <a:r>
              <a:rPr lang="en-US" sz="1750" dirty="0">
                <a:solidFill>
                  <a:srgbClr val="E5E0DF"/>
                </a:solidFill>
                <a:latin typeface="Roboto" pitchFamily="34" charset="0"/>
                <a:ea typeface="Roboto" pitchFamily="34" charset="-122"/>
                <a:cs typeface="Roboto" pitchFamily="34" charset="-120"/>
              </a:rPr>
              <a:t>: Combining different types of data such as imaging (mammograms, MRIs), genomic, proteomic, and clinical data to create more comprehensive models that can better understand the complexities of breast cancer.</a:t>
            </a:r>
            <a:endParaRPr lang="en-US" sz="1750" dirty="0"/>
          </a:p>
        </p:txBody>
      </p:sp>
      <p:sp>
        <p:nvSpPr>
          <p:cNvPr id="8" name="Text 5"/>
          <p:cNvSpPr/>
          <p:nvPr/>
        </p:nvSpPr>
        <p:spPr>
          <a:xfrm>
            <a:off x="1188601" y="4667488"/>
            <a:ext cx="7122200" cy="1333024"/>
          </a:xfrm>
          <a:prstGeom prst="rect">
            <a:avLst/>
          </a:prstGeom>
          <a:noFill/>
        </p:spPr>
        <p:txBody>
          <a:bodyPr wrap="square" rtlCol="0" anchor="t"/>
          <a:lstStyle/>
          <a:p>
            <a:pPr marL="0" indent="0" algn="l">
              <a:lnSpc>
                <a:spcPts val="2625"/>
              </a:lnSpc>
              <a:buSzPct val="100000"/>
              <a:buFont typeface="+mj-lt"/>
              <a:buNone/>
            </a:pPr>
            <a:r>
              <a:rPr lang="en-US" sz="1750" b="1" dirty="0">
                <a:solidFill>
                  <a:srgbClr val="E5E0DF"/>
                </a:solidFill>
                <a:latin typeface="Roboto" pitchFamily="34" charset="0"/>
                <a:ea typeface="Roboto" pitchFamily="34" charset="-122"/>
                <a:cs typeface="Roboto" pitchFamily="34" charset="-120"/>
              </a:rPr>
              <a:t>Advanced Algorithms</a:t>
            </a:r>
            <a:r>
              <a:rPr lang="en-US" sz="1750" dirty="0">
                <a:solidFill>
                  <a:srgbClr val="E5E0DF"/>
                </a:solidFill>
                <a:latin typeface="Roboto" pitchFamily="34" charset="0"/>
                <a:ea typeface="Roboto" pitchFamily="34" charset="-122"/>
                <a:cs typeface="Roboto" pitchFamily="34" charset="-120"/>
              </a:rPr>
              <a:t>: Developing and refining sophisticated machine learning algorithms, including deep learning networks, ensemble methods, and transfer learning, to improve detection accuracy and handle complex patterns in the data</a:t>
            </a:r>
            <a:endParaRPr lang="en-US" sz="1750" dirty="0"/>
          </a:p>
        </p:txBody>
      </p:sp>
      <p:sp>
        <p:nvSpPr>
          <p:cNvPr id="9" name="Text 6"/>
          <p:cNvSpPr/>
          <p:nvPr/>
        </p:nvSpPr>
        <p:spPr>
          <a:xfrm>
            <a:off x="1188601" y="6078260"/>
            <a:ext cx="7122200" cy="1333024"/>
          </a:xfrm>
          <a:prstGeom prst="rect">
            <a:avLst/>
          </a:prstGeom>
          <a:noFill/>
        </p:spPr>
        <p:txBody>
          <a:bodyPr wrap="square" rtlCol="0" anchor="t"/>
          <a:lstStyle/>
          <a:p>
            <a:pPr marL="0" indent="0" algn="l">
              <a:lnSpc>
                <a:spcPts val="2625"/>
              </a:lnSpc>
              <a:buSzPct val="100000"/>
              <a:buFont typeface="+mj-lt"/>
              <a:buNone/>
            </a:pPr>
            <a:r>
              <a:rPr lang="en-US" sz="1750" b="1" dirty="0">
                <a:solidFill>
                  <a:srgbClr val="E5E0DF"/>
                </a:solidFill>
                <a:latin typeface="Roboto" pitchFamily="34" charset="0"/>
                <a:ea typeface="Roboto" pitchFamily="34" charset="-122"/>
                <a:cs typeface="Roboto" pitchFamily="34" charset="-120"/>
              </a:rPr>
              <a:t>Automated Diagnosis Systems</a:t>
            </a:r>
            <a:r>
              <a:rPr lang="en-US" sz="1750" dirty="0">
                <a:solidFill>
                  <a:srgbClr val="E5E0DF"/>
                </a:solidFill>
                <a:latin typeface="Roboto" pitchFamily="34" charset="0"/>
                <a:ea typeface="Roboto" pitchFamily="34" charset="-122"/>
                <a:cs typeface="Roboto" pitchFamily="34" charset="-120"/>
              </a:rPr>
              <a:t>: Creating fully automated systems that can perform routine screenings and diagnostics with minimal human intervention, potentially increasing screening rates and early detection, particularly in underserved areas.</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sp>
        <p:nvSpPr>
          <p:cNvPr id="4" name="Text 2"/>
          <p:cNvSpPr/>
          <p:nvPr/>
        </p:nvSpPr>
        <p:spPr>
          <a:xfrm>
            <a:off x="4537710" y="3767614"/>
            <a:ext cx="5554980" cy="694373"/>
          </a:xfrm>
          <a:prstGeom prst="rect">
            <a:avLst/>
          </a:prstGeom>
          <a:noFill/>
        </p:spPr>
        <p:txBody>
          <a:bodyPr wrap="none" rtlCol="0" anchor="t"/>
          <a:lstStyle/>
          <a:p>
            <a:pPr marL="0" indent="0" algn="ctr">
              <a:lnSpc>
                <a:spcPts val="5470"/>
              </a:lnSpc>
              <a:buNone/>
            </a:pPr>
            <a:r>
              <a:rPr lang="en-US" sz="4375" dirty="0">
                <a:solidFill>
                  <a:srgbClr val="F2F2F3"/>
                </a:solidFill>
                <a:latin typeface="Poppins" pitchFamily="34" charset="0"/>
                <a:ea typeface="Poppins" pitchFamily="34" charset="-122"/>
                <a:cs typeface="Poppins" pitchFamily="34" charset="-120"/>
              </a:rPr>
              <a:t>Thank You </a:t>
            </a:r>
            <a:endParaRPr lang="en-US" sz="437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1818084"/>
            <a:ext cx="5554980" cy="694373"/>
          </a:xfrm>
          <a:prstGeom prst="rect">
            <a:avLst/>
          </a:prstGeom>
          <a:noFill/>
        </p:spPr>
        <p:txBody>
          <a:bodyPr wrap="none" rtlCol="0" anchor="t"/>
          <a:lstStyle/>
          <a:p>
            <a:pPr marL="0" indent="0">
              <a:lnSpc>
                <a:spcPts val="5470"/>
              </a:lnSpc>
              <a:buNone/>
            </a:pPr>
            <a:r>
              <a:rPr lang="en-US" sz="4375" dirty="0">
                <a:solidFill>
                  <a:srgbClr val="F2F2F3"/>
                </a:solidFill>
                <a:latin typeface="Poppins" pitchFamily="34" charset="0"/>
                <a:ea typeface="Poppins" pitchFamily="34" charset="-122"/>
                <a:cs typeface="Poppins" pitchFamily="34" charset="-120"/>
              </a:rPr>
              <a:t>Introduction</a:t>
            </a:r>
            <a:endParaRPr lang="en-US" sz="4375" dirty="0"/>
          </a:p>
        </p:txBody>
      </p:sp>
      <p:sp>
        <p:nvSpPr>
          <p:cNvPr id="6" name="Text 3"/>
          <p:cNvSpPr/>
          <p:nvPr/>
        </p:nvSpPr>
        <p:spPr>
          <a:xfrm>
            <a:off x="6675001" y="2845713"/>
            <a:ext cx="7122200" cy="666512"/>
          </a:xfrm>
          <a:prstGeom prst="rect">
            <a:avLst/>
          </a:prstGeom>
          <a:noFill/>
        </p:spPr>
        <p:txBody>
          <a:bodyPr wrap="square" rtlCol="0" anchor="t"/>
          <a:lstStyle/>
          <a:p>
            <a:pPr marL="0" indent="0" algn="l">
              <a:lnSpc>
                <a:spcPts val="2625"/>
              </a:lnSpc>
              <a:buSzPct val="100000"/>
              <a:buNone/>
            </a:pPr>
            <a:r>
              <a:rPr lang="en-US" sz="1750" b="1" dirty="0">
                <a:solidFill>
                  <a:srgbClr val="E5E0DF"/>
                </a:solidFill>
                <a:latin typeface="Roboto" pitchFamily="34" charset="0"/>
                <a:ea typeface="Roboto" pitchFamily="34" charset="-122"/>
                <a:cs typeface="Roboto" pitchFamily="34" charset="-120"/>
              </a:rPr>
              <a:t>Promising Results:</a:t>
            </a:r>
            <a:r>
              <a:rPr lang="en-US" sz="1750" dirty="0">
                <a:solidFill>
                  <a:srgbClr val="E5E0DF"/>
                </a:solidFill>
                <a:latin typeface="Roboto" pitchFamily="34" charset="0"/>
                <a:ea typeface="Roboto" pitchFamily="34" charset="-122"/>
                <a:cs typeface="Roboto" pitchFamily="34" charset="-120"/>
              </a:rPr>
              <a:t> Machine learning (ML) in breast cancer detection has demonstrated significant promise in recent years.</a:t>
            </a:r>
            <a:endParaRPr lang="en-US" sz="1750" dirty="0"/>
          </a:p>
        </p:txBody>
      </p:sp>
      <p:sp>
        <p:nvSpPr>
          <p:cNvPr id="7" name="Text 4"/>
          <p:cNvSpPr/>
          <p:nvPr/>
        </p:nvSpPr>
        <p:spPr>
          <a:xfrm>
            <a:off x="6675001" y="3589973"/>
            <a:ext cx="7122200" cy="666512"/>
          </a:xfrm>
          <a:prstGeom prst="rect">
            <a:avLst/>
          </a:prstGeom>
          <a:noFill/>
        </p:spPr>
        <p:txBody>
          <a:bodyPr wrap="square" rtlCol="0" anchor="t"/>
          <a:lstStyle/>
          <a:p>
            <a:pPr marL="0" indent="0" algn="l">
              <a:lnSpc>
                <a:spcPts val="2625"/>
              </a:lnSpc>
              <a:buSzPct val="100000"/>
              <a:buNone/>
            </a:pPr>
            <a:r>
              <a:rPr lang="en-US" sz="1750" b="1" dirty="0">
                <a:solidFill>
                  <a:srgbClr val="E5E0DF"/>
                </a:solidFill>
                <a:latin typeface="Roboto" pitchFamily="34" charset="0"/>
                <a:ea typeface="Roboto" pitchFamily="34" charset="-122"/>
                <a:cs typeface="Roboto" pitchFamily="34" charset="-120"/>
              </a:rPr>
              <a:t>Enhanced Accuracy:</a:t>
            </a:r>
            <a:r>
              <a:rPr lang="en-US" sz="1750" dirty="0">
                <a:solidFill>
                  <a:srgbClr val="E5E0DF"/>
                </a:solidFill>
                <a:latin typeface="Roboto" pitchFamily="34" charset="0"/>
                <a:ea typeface="Roboto" pitchFamily="34" charset="-122"/>
                <a:cs typeface="Roboto" pitchFamily="34" charset="-120"/>
              </a:rPr>
              <a:t> ML algorithms improve accuracy in identifying and diagnosing breast cancer, contributing to more reliable outcomes.</a:t>
            </a:r>
            <a:endParaRPr lang="en-US" sz="1750" dirty="0"/>
          </a:p>
        </p:txBody>
      </p:sp>
      <p:sp>
        <p:nvSpPr>
          <p:cNvPr id="8" name="Text 5"/>
          <p:cNvSpPr/>
          <p:nvPr/>
        </p:nvSpPr>
        <p:spPr>
          <a:xfrm>
            <a:off x="6675001" y="4334232"/>
            <a:ext cx="7122200" cy="999768"/>
          </a:xfrm>
          <a:prstGeom prst="rect">
            <a:avLst/>
          </a:prstGeom>
          <a:noFill/>
        </p:spPr>
        <p:txBody>
          <a:bodyPr wrap="square" rtlCol="0" anchor="t"/>
          <a:lstStyle/>
          <a:p>
            <a:pPr marL="0" indent="0" algn="l">
              <a:lnSpc>
                <a:spcPts val="2625"/>
              </a:lnSpc>
              <a:buSzPct val="100000"/>
              <a:buNone/>
            </a:pPr>
            <a:r>
              <a:rPr lang="en-US" sz="1750" b="1" dirty="0">
                <a:solidFill>
                  <a:srgbClr val="E5E0DF"/>
                </a:solidFill>
                <a:latin typeface="Roboto" pitchFamily="34" charset="0"/>
                <a:ea typeface="Roboto" pitchFamily="34" charset="-122"/>
                <a:cs typeface="Roboto" pitchFamily="34" charset="-120"/>
              </a:rPr>
              <a:t>Early Risk Identification:</a:t>
            </a:r>
            <a:r>
              <a:rPr lang="en-US" sz="1750" dirty="0">
                <a:solidFill>
                  <a:srgbClr val="E5E0DF"/>
                </a:solidFill>
                <a:latin typeface="Roboto" pitchFamily="34" charset="0"/>
                <a:ea typeface="Roboto" pitchFamily="34" charset="-122"/>
                <a:cs typeface="Roboto" pitchFamily="34" charset="-120"/>
              </a:rPr>
              <a:t> ML algorithms can identify individuals at high risk of developing breast cancer before symptoms manifest, enabling timely interventions.</a:t>
            </a:r>
            <a:endParaRPr lang="en-US" sz="1750" dirty="0"/>
          </a:p>
        </p:txBody>
      </p:sp>
      <p:sp>
        <p:nvSpPr>
          <p:cNvPr id="9" name="Text 6"/>
          <p:cNvSpPr/>
          <p:nvPr/>
        </p:nvSpPr>
        <p:spPr>
          <a:xfrm>
            <a:off x="6675001" y="5411748"/>
            <a:ext cx="7122200" cy="999768"/>
          </a:xfrm>
          <a:prstGeom prst="rect">
            <a:avLst/>
          </a:prstGeom>
          <a:noFill/>
        </p:spPr>
        <p:txBody>
          <a:bodyPr wrap="square" rtlCol="0" anchor="t"/>
          <a:lstStyle/>
          <a:p>
            <a:pPr marL="0" indent="0" algn="l">
              <a:lnSpc>
                <a:spcPts val="2625"/>
              </a:lnSpc>
              <a:buSzPct val="100000"/>
              <a:buNone/>
            </a:pPr>
            <a:r>
              <a:rPr lang="en-US" sz="1750" b="1" dirty="0">
                <a:solidFill>
                  <a:srgbClr val="E5E0DF"/>
                </a:solidFill>
                <a:latin typeface="Roboto" pitchFamily="34" charset="0"/>
                <a:ea typeface="Roboto" pitchFamily="34" charset="-122"/>
                <a:cs typeface="Roboto" pitchFamily="34" charset="-120"/>
              </a:rPr>
              <a:t>Cost-Effectiveness:</a:t>
            </a:r>
            <a:r>
              <a:rPr lang="en-US" sz="1750" dirty="0">
                <a:solidFill>
                  <a:srgbClr val="E5E0DF"/>
                </a:solidFill>
                <a:latin typeface="Roboto" pitchFamily="34" charset="0"/>
                <a:ea typeface="Roboto" pitchFamily="34" charset="-122"/>
                <a:cs typeface="Roboto" pitchFamily="34" charset="-120"/>
              </a:rPr>
              <a:t> ML contributes to cost-effective healthcare by reducing the need for expensive tests and procedures in breast cancer detection and treatment.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p:spPr>
      </p:sp>
      <p:sp>
        <p:nvSpPr>
          <p:cNvPr id="6" name="Text 3"/>
          <p:cNvSpPr/>
          <p:nvPr/>
        </p:nvSpPr>
        <p:spPr>
          <a:xfrm>
            <a:off x="2795468" y="523399"/>
            <a:ext cx="3806071" cy="475774"/>
          </a:xfrm>
          <a:prstGeom prst="rect">
            <a:avLst/>
          </a:prstGeom>
          <a:noFill/>
        </p:spPr>
        <p:txBody>
          <a:bodyPr wrap="none" rtlCol="0" anchor="t"/>
          <a:lstStyle/>
          <a:p>
            <a:pPr marL="0" indent="0">
              <a:lnSpc>
                <a:spcPts val="3745"/>
              </a:lnSpc>
              <a:buNone/>
            </a:pPr>
            <a:r>
              <a:rPr lang="en-US" sz="2995" dirty="0">
                <a:solidFill>
                  <a:srgbClr val="F2F2F3"/>
                </a:solidFill>
                <a:latin typeface="Poppins" pitchFamily="34" charset="0"/>
                <a:ea typeface="Poppins" pitchFamily="34" charset="-122"/>
                <a:cs typeface="Poppins" pitchFamily="34" charset="-120"/>
              </a:rPr>
              <a:t>Literature Survey </a:t>
            </a:r>
            <a:endParaRPr lang="en-US" sz="2995" dirty="0"/>
          </a:p>
        </p:txBody>
      </p:sp>
      <p:sp>
        <p:nvSpPr>
          <p:cNvPr id="7" name="Text 4"/>
          <p:cNvSpPr/>
          <p:nvPr/>
        </p:nvSpPr>
        <p:spPr>
          <a:xfrm>
            <a:off x="2795468" y="1213247"/>
            <a:ext cx="9039463" cy="285393"/>
          </a:xfrm>
          <a:prstGeom prst="rect">
            <a:avLst/>
          </a:prstGeom>
          <a:noFill/>
        </p:spPr>
        <p:txBody>
          <a:bodyPr wrap="none" rtlCol="0" anchor="t"/>
          <a:lstStyle/>
          <a:p>
            <a:pPr marL="0" indent="0">
              <a:lnSpc>
                <a:spcPts val="2250"/>
              </a:lnSpc>
              <a:buNone/>
            </a:pPr>
            <a:endParaRPr lang="en-US" sz="1500" dirty="0"/>
          </a:p>
        </p:txBody>
      </p:sp>
      <p:sp>
        <p:nvSpPr>
          <p:cNvPr id="8" name="Text 5"/>
          <p:cNvSpPr/>
          <p:nvPr/>
        </p:nvSpPr>
        <p:spPr>
          <a:xfrm>
            <a:off x="2795468" y="1712714"/>
            <a:ext cx="9039463" cy="285393"/>
          </a:xfrm>
          <a:prstGeom prst="rect">
            <a:avLst/>
          </a:prstGeom>
          <a:noFill/>
        </p:spPr>
        <p:txBody>
          <a:bodyPr wrap="non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Paper 1:</a:t>
            </a:r>
            <a:r>
              <a:rPr lang="en-US" sz="1500" dirty="0">
                <a:solidFill>
                  <a:srgbClr val="E5E0DF"/>
                </a:solidFill>
                <a:latin typeface="Roboto" pitchFamily="34" charset="0"/>
                <a:ea typeface="Roboto" pitchFamily="34" charset="-122"/>
                <a:cs typeface="Roboto" pitchFamily="34" charset="-120"/>
              </a:rPr>
              <a:t> Breast Cancer Detection using Machine Learning Techniques</a:t>
            </a:r>
            <a:endParaRPr lang="en-US" sz="1500" dirty="0"/>
          </a:p>
        </p:txBody>
      </p:sp>
      <p:sp>
        <p:nvSpPr>
          <p:cNvPr id="9" name="Text 6"/>
          <p:cNvSpPr/>
          <p:nvPr/>
        </p:nvSpPr>
        <p:spPr>
          <a:xfrm>
            <a:off x="2795468" y="2212181"/>
            <a:ext cx="9039463" cy="570786"/>
          </a:xfrm>
          <a:prstGeom prst="rect">
            <a:avLst/>
          </a:prstGeom>
          <a:noFill/>
        </p:spPr>
        <p:txBody>
          <a:bodyPr wrap="squar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Authors </a:t>
            </a:r>
            <a:r>
              <a:rPr lang="en-US" sz="1500" dirty="0">
                <a:solidFill>
                  <a:srgbClr val="E5E0DF"/>
                </a:solidFill>
                <a:latin typeface="Roboto" pitchFamily="34" charset="0"/>
                <a:ea typeface="Roboto" pitchFamily="34" charset="-122"/>
                <a:cs typeface="Roboto" pitchFamily="34" charset="-120"/>
              </a:rPr>
              <a:t>:- Sweta Bhise, Shrutika Gadeka, Aishwarya Singh Gaur, Simran Bepari, Deepmala Kale, Dr, Shailendra Aswale</a:t>
            </a:r>
            <a:endParaRPr lang="en-US" sz="1500" dirty="0"/>
          </a:p>
        </p:txBody>
      </p:sp>
      <p:sp>
        <p:nvSpPr>
          <p:cNvPr id="10" name="Text 7"/>
          <p:cNvSpPr/>
          <p:nvPr/>
        </p:nvSpPr>
        <p:spPr>
          <a:xfrm>
            <a:off x="2795468" y="2997041"/>
            <a:ext cx="9039463" cy="1141571"/>
          </a:xfrm>
          <a:prstGeom prst="rect">
            <a:avLst/>
          </a:prstGeom>
          <a:noFill/>
        </p:spPr>
        <p:txBody>
          <a:bodyPr wrap="squar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Summary </a:t>
            </a:r>
            <a:r>
              <a:rPr lang="en-US" sz="1500" dirty="0">
                <a:solidFill>
                  <a:srgbClr val="E5E0DF"/>
                </a:solidFill>
                <a:latin typeface="Roboto" pitchFamily="34" charset="0"/>
                <a:ea typeface="Roboto" pitchFamily="34" charset="-122"/>
                <a:cs typeface="Roboto" pitchFamily="34" charset="-120"/>
              </a:rPr>
              <a:t>: The study underscores the superior accuracy and precision of Convolutional Neural Networks (CNNs) for breast cancer detection compared to other machine learning algorithms like SVM, Random Forest, KNN, Logistic Regression, and Naïve Bayes. It emphasizes early detection and aims to enhance diagnostic systems' efficiency and reliability.</a:t>
            </a:r>
            <a:endParaRPr lang="en-US" sz="1500" dirty="0"/>
          </a:p>
        </p:txBody>
      </p:sp>
      <p:sp>
        <p:nvSpPr>
          <p:cNvPr id="11" name="Text 8"/>
          <p:cNvSpPr/>
          <p:nvPr/>
        </p:nvSpPr>
        <p:spPr>
          <a:xfrm>
            <a:off x="2795468" y="4352687"/>
            <a:ext cx="9039463" cy="285393"/>
          </a:xfrm>
          <a:prstGeom prst="rect">
            <a:avLst/>
          </a:prstGeom>
          <a:noFill/>
        </p:spPr>
        <p:txBody>
          <a:bodyPr wrap="none" rtlCol="0" anchor="t"/>
          <a:lstStyle/>
          <a:p>
            <a:pPr marL="0" indent="0">
              <a:lnSpc>
                <a:spcPts val="2250"/>
              </a:lnSpc>
              <a:buNone/>
            </a:pPr>
            <a:endParaRPr lang="en-US" sz="1500" dirty="0"/>
          </a:p>
        </p:txBody>
      </p:sp>
      <p:sp>
        <p:nvSpPr>
          <p:cNvPr id="12" name="Text 9"/>
          <p:cNvSpPr/>
          <p:nvPr/>
        </p:nvSpPr>
        <p:spPr>
          <a:xfrm>
            <a:off x="2795468" y="4852154"/>
            <a:ext cx="9039463" cy="285393"/>
          </a:xfrm>
          <a:prstGeom prst="rect">
            <a:avLst/>
          </a:prstGeom>
          <a:noFill/>
        </p:spPr>
        <p:txBody>
          <a:bodyPr wrap="non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Paper 2:</a:t>
            </a:r>
            <a:r>
              <a:rPr lang="en-US" sz="1500" dirty="0">
                <a:solidFill>
                  <a:srgbClr val="E5E0DF"/>
                </a:solidFill>
                <a:latin typeface="Roboto" pitchFamily="34" charset="0"/>
                <a:ea typeface="Roboto" pitchFamily="34" charset="-122"/>
                <a:cs typeface="Roboto" pitchFamily="34" charset="-120"/>
              </a:rPr>
              <a:t> Detection of Breast Cancer Using Various AI-ML Classifiers</a:t>
            </a:r>
            <a:endParaRPr lang="en-US" sz="1500" dirty="0"/>
          </a:p>
        </p:txBody>
      </p:sp>
      <p:sp>
        <p:nvSpPr>
          <p:cNvPr id="13" name="Text 10"/>
          <p:cNvSpPr/>
          <p:nvPr/>
        </p:nvSpPr>
        <p:spPr>
          <a:xfrm>
            <a:off x="2795468" y="5351621"/>
            <a:ext cx="9039463" cy="285393"/>
          </a:xfrm>
          <a:prstGeom prst="rect">
            <a:avLst/>
          </a:prstGeom>
          <a:noFill/>
        </p:spPr>
        <p:txBody>
          <a:bodyPr wrap="non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Authors </a:t>
            </a:r>
            <a:r>
              <a:rPr lang="en-US" sz="1500" dirty="0">
                <a:solidFill>
                  <a:srgbClr val="E5E0DF"/>
                </a:solidFill>
                <a:latin typeface="Roboto" pitchFamily="34" charset="0"/>
                <a:ea typeface="Roboto" pitchFamily="34" charset="-122"/>
                <a:cs typeface="Roboto" pitchFamily="34" charset="-120"/>
              </a:rPr>
              <a:t>:- A Malarvizhi, ANagappan</a:t>
            </a:r>
            <a:endParaRPr lang="en-US" sz="1500" dirty="0"/>
          </a:p>
        </p:txBody>
      </p:sp>
      <p:sp>
        <p:nvSpPr>
          <p:cNvPr id="14" name="Text 11"/>
          <p:cNvSpPr/>
          <p:nvPr/>
        </p:nvSpPr>
        <p:spPr>
          <a:xfrm>
            <a:off x="2795468" y="5851088"/>
            <a:ext cx="9039463" cy="856178"/>
          </a:xfrm>
          <a:prstGeom prst="rect">
            <a:avLst/>
          </a:prstGeom>
          <a:noFill/>
        </p:spPr>
        <p:txBody>
          <a:bodyPr wrap="square" rtlCol="0" anchor="t"/>
          <a:lstStyle/>
          <a:p>
            <a:pPr marL="0" indent="0">
              <a:lnSpc>
                <a:spcPts val="2250"/>
              </a:lnSpc>
              <a:buNone/>
            </a:pPr>
            <a:r>
              <a:rPr lang="en-US" sz="1500" b="1" dirty="0">
                <a:solidFill>
                  <a:srgbClr val="E5E0DF"/>
                </a:solidFill>
                <a:latin typeface="Roboto" pitchFamily="34" charset="0"/>
                <a:ea typeface="Roboto" pitchFamily="34" charset="-122"/>
                <a:cs typeface="Roboto" pitchFamily="34" charset="-120"/>
              </a:rPr>
              <a:t>Summary </a:t>
            </a:r>
            <a:r>
              <a:rPr lang="en-US" sz="1500" dirty="0">
                <a:solidFill>
                  <a:srgbClr val="E5E0DF"/>
                </a:solidFill>
                <a:latin typeface="Roboto" pitchFamily="34" charset="0"/>
                <a:ea typeface="Roboto" pitchFamily="34" charset="-122"/>
                <a:cs typeface="Roboto" pitchFamily="34" charset="-120"/>
              </a:rPr>
              <a:t>:The study evaluates SVM, Random Forest, and Naive Bayes for breast cancer detection using the Wisconsin dataset, finding SVM and RF more accurate. Motivated by the need for early detection, it suggests using SVM and RF to improve diagnostic accuracy.</a:t>
            </a:r>
            <a:endParaRPr lang="en-US" sz="1500" dirty="0"/>
          </a:p>
        </p:txBody>
      </p:sp>
      <p:sp>
        <p:nvSpPr>
          <p:cNvPr id="15" name="Text 12"/>
          <p:cNvSpPr/>
          <p:nvPr/>
        </p:nvSpPr>
        <p:spPr>
          <a:xfrm>
            <a:off x="2795468" y="6921341"/>
            <a:ext cx="9039463" cy="285393"/>
          </a:xfrm>
          <a:prstGeom prst="rect">
            <a:avLst/>
          </a:prstGeom>
          <a:noFill/>
        </p:spPr>
        <p:txBody>
          <a:bodyPr wrap="none" rtlCol="0" anchor="t"/>
          <a:lstStyle/>
          <a:p>
            <a:pPr marL="0" indent="0">
              <a:lnSpc>
                <a:spcPts val="2250"/>
              </a:lnSpc>
              <a:buNone/>
            </a:pPr>
            <a:endParaRPr lang="en-US" sz="1500" dirty="0"/>
          </a:p>
        </p:txBody>
      </p:sp>
      <p:sp>
        <p:nvSpPr>
          <p:cNvPr id="16" name="Text 13"/>
          <p:cNvSpPr/>
          <p:nvPr/>
        </p:nvSpPr>
        <p:spPr>
          <a:xfrm>
            <a:off x="2795468" y="7420808"/>
            <a:ext cx="9039463" cy="285393"/>
          </a:xfrm>
          <a:prstGeom prst="rect">
            <a:avLst/>
          </a:prstGeom>
          <a:noFill/>
        </p:spPr>
        <p:txBody>
          <a:bodyPr wrap="none" rtlCol="0" anchor="t"/>
          <a:lstStyle/>
          <a:p>
            <a:pPr marL="0" indent="0">
              <a:lnSpc>
                <a:spcPts val="2250"/>
              </a:lnSpc>
              <a:buNone/>
            </a:pP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p:spPr>
      </p:sp>
      <p:sp>
        <p:nvSpPr>
          <p:cNvPr id="6" name="Text 3"/>
          <p:cNvSpPr/>
          <p:nvPr/>
        </p:nvSpPr>
        <p:spPr>
          <a:xfrm>
            <a:off x="2037993" y="1587698"/>
            <a:ext cx="5283756" cy="555427"/>
          </a:xfrm>
          <a:prstGeom prst="rect">
            <a:avLst/>
          </a:prstGeom>
          <a:noFill/>
        </p:spPr>
        <p:txBody>
          <a:bodyPr wrap="none" rtlCol="0" anchor="t"/>
          <a:lstStyle/>
          <a:p>
            <a:pPr marL="0" indent="0">
              <a:lnSpc>
                <a:spcPts val="4375"/>
              </a:lnSpc>
              <a:buNone/>
            </a:pPr>
            <a:r>
              <a:rPr lang="en-US" sz="3500" dirty="0">
                <a:solidFill>
                  <a:srgbClr val="F2F2F3"/>
                </a:solidFill>
                <a:latin typeface="Poppins" pitchFamily="34" charset="0"/>
                <a:ea typeface="Poppins" pitchFamily="34" charset="-122"/>
                <a:cs typeface="Poppins" pitchFamily="34" charset="-120"/>
              </a:rPr>
              <a:t>Literature Survey (Cont.)</a:t>
            </a:r>
            <a:endParaRPr lang="en-US" sz="3500" dirty="0"/>
          </a:p>
        </p:txBody>
      </p:sp>
      <p:sp>
        <p:nvSpPr>
          <p:cNvPr id="7" name="Text 4"/>
          <p:cNvSpPr/>
          <p:nvPr/>
        </p:nvSpPr>
        <p:spPr>
          <a:xfrm>
            <a:off x="2037993" y="2393037"/>
            <a:ext cx="10554414" cy="333256"/>
          </a:xfrm>
          <a:prstGeom prst="rect">
            <a:avLst/>
          </a:prstGeom>
          <a:noFill/>
        </p:spPr>
        <p:txBody>
          <a:bodyPr wrap="none" rtlCol="0" anchor="t"/>
          <a:lstStyle/>
          <a:p>
            <a:pPr marL="0" indent="0">
              <a:lnSpc>
                <a:spcPts val="2625"/>
              </a:lnSpc>
              <a:buNone/>
            </a:pPr>
            <a:endParaRPr lang="en-US" sz="1750" dirty="0"/>
          </a:p>
        </p:txBody>
      </p:sp>
      <p:sp>
        <p:nvSpPr>
          <p:cNvPr id="8" name="Text 5"/>
          <p:cNvSpPr/>
          <p:nvPr/>
        </p:nvSpPr>
        <p:spPr>
          <a:xfrm>
            <a:off x="2037993" y="2976205"/>
            <a:ext cx="10554414" cy="333256"/>
          </a:xfrm>
          <a:prstGeom prst="rect">
            <a:avLst/>
          </a:prstGeom>
          <a:noFill/>
        </p:spPr>
        <p:txBody>
          <a:bodyPr wrap="non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Paper 3:</a:t>
            </a:r>
            <a:r>
              <a:rPr lang="en-US" sz="1750" dirty="0">
                <a:solidFill>
                  <a:srgbClr val="E5E0DF"/>
                </a:solidFill>
                <a:latin typeface="Roboto" pitchFamily="34" charset="0"/>
                <a:ea typeface="Roboto" pitchFamily="34" charset="-122"/>
                <a:cs typeface="Roboto" pitchFamily="34" charset="-120"/>
              </a:rPr>
              <a:t> Effectiveness of Applying Machine Learning Techniques and Ontologies in Breast Cancer Detection</a:t>
            </a:r>
            <a:endParaRPr lang="en-US" sz="1750" dirty="0"/>
          </a:p>
        </p:txBody>
      </p:sp>
      <p:sp>
        <p:nvSpPr>
          <p:cNvPr id="9" name="Text 6"/>
          <p:cNvSpPr/>
          <p:nvPr/>
        </p:nvSpPr>
        <p:spPr>
          <a:xfrm>
            <a:off x="2037993" y="3559373"/>
            <a:ext cx="10554414" cy="666512"/>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Authors </a:t>
            </a:r>
            <a:r>
              <a:rPr lang="en-US" sz="1750" dirty="0">
                <a:solidFill>
                  <a:srgbClr val="E5E0DF"/>
                </a:solidFill>
                <a:latin typeface="Roboto" pitchFamily="34" charset="0"/>
                <a:ea typeface="Roboto" pitchFamily="34" charset="-122"/>
                <a:cs typeface="Roboto" pitchFamily="34" charset="-120"/>
              </a:rPr>
              <a:t>:- Hakim El Massari, Noreddine Gherabi, Sajida Mhammedi, Zineb Sabouri, Hamza Ghandi, Fatima Qanouni</a:t>
            </a:r>
            <a:endParaRPr lang="en-US" sz="1750" dirty="0"/>
          </a:p>
        </p:txBody>
      </p:sp>
      <p:sp>
        <p:nvSpPr>
          <p:cNvPr id="10" name="Text 7"/>
          <p:cNvSpPr/>
          <p:nvPr/>
        </p:nvSpPr>
        <p:spPr>
          <a:xfrm>
            <a:off x="2037993" y="4475798"/>
            <a:ext cx="10554414" cy="999768"/>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Summary </a:t>
            </a:r>
            <a:r>
              <a:rPr lang="en-US" sz="1750" dirty="0">
                <a:solidFill>
                  <a:srgbClr val="E5E0DF"/>
                </a:solidFill>
                <a:latin typeface="Roboto" pitchFamily="34" charset="0"/>
                <a:ea typeface="Roboto" pitchFamily="34" charset="-122"/>
                <a:cs typeface="Roboto" pitchFamily="34" charset="-120"/>
              </a:rPr>
              <a:t>:The study integrates decision tree methods with ontologies for breast cancer detection, showing that ontological classifiers surpass traditional decision trees in precision and interpretability. It aims to improve diagnostic accuracy and suggests using ontological models for enhanced medical data analysis.</a:t>
            </a:r>
            <a:endParaRPr lang="en-US" sz="1750" dirty="0"/>
          </a:p>
        </p:txBody>
      </p:sp>
      <p:sp>
        <p:nvSpPr>
          <p:cNvPr id="11" name="Text 8"/>
          <p:cNvSpPr/>
          <p:nvPr/>
        </p:nvSpPr>
        <p:spPr>
          <a:xfrm>
            <a:off x="2037993" y="5725477"/>
            <a:ext cx="10554414" cy="333256"/>
          </a:xfrm>
          <a:prstGeom prst="rect">
            <a:avLst/>
          </a:prstGeom>
          <a:noFill/>
        </p:spPr>
        <p:txBody>
          <a:bodyPr wrap="none" rtlCol="0" anchor="t"/>
          <a:lstStyle/>
          <a:p>
            <a:pPr marL="0" indent="0">
              <a:lnSpc>
                <a:spcPts val="2625"/>
              </a:lnSpc>
              <a:buNone/>
            </a:pPr>
            <a:endParaRPr lang="en-US" sz="1750" dirty="0"/>
          </a:p>
        </p:txBody>
      </p:sp>
      <p:sp>
        <p:nvSpPr>
          <p:cNvPr id="12" name="Text 9"/>
          <p:cNvSpPr/>
          <p:nvPr/>
        </p:nvSpPr>
        <p:spPr>
          <a:xfrm>
            <a:off x="2037993" y="6308646"/>
            <a:ext cx="10554414" cy="333256"/>
          </a:xfrm>
          <a:prstGeom prst="rect">
            <a:avLst/>
          </a:prstGeom>
          <a:noFill/>
        </p:spPr>
        <p:txBody>
          <a:bodyPr wrap="none" rtlCol="0" anchor="t"/>
          <a:lstStyle/>
          <a:p>
            <a:pPr marL="0" indent="0">
              <a:lnSpc>
                <a:spcPts val="2625"/>
              </a:lnSpc>
              <a:buNone/>
            </a:pP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726638"/>
            <a:ext cx="6259711" cy="694373"/>
          </a:xfrm>
          <a:prstGeom prst="rect">
            <a:avLst/>
          </a:prstGeom>
          <a:noFill/>
        </p:spPr>
        <p:txBody>
          <a:bodyPr wrap="none" rtlCol="0" anchor="t"/>
          <a:lstStyle/>
          <a:p>
            <a:pPr marL="0" indent="0">
              <a:lnSpc>
                <a:spcPts val="5470"/>
              </a:lnSpc>
              <a:buNone/>
            </a:pPr>
            <a:r>
              <a:rPr lang="en-US" sz="4375" dirty="0">
                <a:solidFill>
                  <a:srgbClr val="F2F2F3"/>
                </a:solidFill>
                <a:latin typeface="Poppins" pitchFamily="34" charset="0"/>
                <a:ea typeface="Poppins" pitchFamily="34" charset="-122"/>
                <a:cs typeface="Poppins" pitchFamily="34" charset="-120"/>
              </a:rPr>
              <a:t>Hyperparameter  Used</a:t>
            </a:r>
            <a:endParaRPr lang="en-US" sz="4375" dirty="0"/>
          </a:p>
        </p:txBody>
      </p:sp>
      <p:sp>
        <p:nvSpPr>
          <p:cNvPr id="6" name="Text 3"/>
          <p:cNvSpPr/>
          <p:nvPr/>
        </p:nvSpPr>
        <p:spPr>
          <a:xfrm>
            <a:off x="833199" y="1754267"/>
            <a:ext cx="7477601" cy="1333024"/>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Grid Search</a:t>
            </a:r>
            <a:r>
              <a:rPr lang="en-US" sz="1750" dirty="0">
                <a:solidFill>
                  <a:srgbClr val="E5E0DF"/>
                </a:solidFill>
                <a:latin typeface="Roboto" pitchFamily="34" charset="0"/>
                <a:ea typeface="Roboto" pitchFamily="34" charset="-122"/>
                <a:cs typeface="Roboto" pitchFamily="34" charset="-120"/>
              </a:rPr>
              <a:t> - Grid search is a hyperparameter tuning technique used in machine learning to find the optimal combination of hyperparameter values for a model. Hyperparameters are parameters that are not learned from the data but are set prior to the training process.</a:t>
            </a:r>
            <a:endParaRPr lang="en-US" sz="1750" dirty="0"/>
          </a:p>
        </p:txBody>
      </p:sp>
      <p:sp>
        <p:nvSpPr>
          <p:cNvPr id="7" name="Text 4"/>
          <p:cNvSpPr/>
          <p:nvPr/>
        </p:nvSpPr>
        <p:spPr>
          <a:xfrm>
            <a:off x="833199" y="3337203"/>
            <a:ext cx="7477601" cy="1999536"/>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Random Search</a:t>
            </a:r>
            <a:r>
              <a:rPr lang="en-US" sz="1750" dirty="0">
                <a:solidFill>
                  <a:srgbClr val="E5E0DF"/>
                </a:solidFill>
                <a:latin typeface="Roboto" pitchFamily="34" charset="0"/>
                <a:ea typeface="Roboto" pitchFamily="34" charset="-122"/>
                <a:cs typeface="Roboto" pitchFamily="34" charset="-120"/>
              </a:rPr>
              <a:t> -Random search is another hyperparameter tuning technique used in machine learning. Similar to grid search, it aims to find the optimal combination of hyperparameter values for a model, but instead of exploring all possible combinations in a predefined grid, random search samples a fixed number of hyperparameter combinations from a specified search space.</a:t>
            </a:r>
            <a:endParaRPr lang="en-US" sz="1750" dirty="0"/>
          </a:p>
        </p:txBody>
      </p:sp>
      <p:sp>
        <p:nvSpPr>
          <p:cNvPr id="8" name="Text 5"/>
          <p:cNvSpPr/>
          <p:nvPr/>
        </p:nvSpPr>
        <p:spPr>
          <a:xfrm>
            <a:off x="833199" y="5586651"/>
            <a:ext cx="7477601" cy="1333024"/>
          </a:xfrm>
          <a:prstGeom prst="rect">
            <a:avLst/>
          </a:prstGeom>
          <a:noFill/>
        </p:spPr>
        <p:txBody>
          <a:bodyPr wrap="square" rtlCol="0" anchor="t"/>
          <a:lstStyle/>
          <a:p>
            <a:pPr marL="0" indent="0">
              <a:lnSpc>
                <a:spcPts val="2625"/>
              </a:lnSpc>
              <a:buNone/>
            </a:pPr>
            <a:r>
              <a:rPr lang="en-US" sz="1750" b="1" dirty="0">
                <a:solidFill>
                  <a:srgbClr val="E5E0DF"/>
                </a:solidFill>
                <a:latin typeface="Roboto" pitchFamily="34" charset="0"/>
                <a:ea typeface="Roboto" pitchFamily="34" charset="-122"/>
                <a:cs typeface="Roboto" pitchFamily="34" charset="-120"/>
              </a:rPr>
              <a:t>Bayes Search</a:t>
            </a:r>
            <a:r>
              <a:rPr lang="en-US" sz="1750" dirty="0">
                <a:solidFill>
                  <a:srgbClr val="E5E0DF"/>
                </a:solidFill>
                <a:latin typeface="Roboto" pitchFamily="34" charset="0"/>
                <a:ea typeface="Roboto" pitchFamily="34" charset="-122"/>
                <a:cs typeface="Roboto" pitchFamily="34" charset="-120"/>
              </a:rPr>
              <a:t> -Bayes search uses Bayesian probability to update the likelihood of hypotheses based on new data, optimizing search strategies. It's efficient for complex problems, incorporating prior knowledge and new evidence to find the most probable solution.</a:t>
            </a:r>
            <a:endParaRPr lang="en-US" sz="1750" dirty="0"/>
          </a:p>
        </p:txBody>
      </p:sp>
      <p:sp>
        <p:nvSpPr>
          <p:cNvPr id="9" name="Text 6"/>
          <p:cNvSpPr/>
          <p:nvPr/>
        </p:nvSpPr>
        <p:spPr>
          <a:xfrm>
            <a:off x="833199" y="7169587"/>
            <a:ext cx="7477601" cy="333256"/>
          </a:xfrm>
          <a:prstGeom prst="rect">
            <a:avLst/>
          </a:prstGeom>
          <a:noFill/>
        </p:spPr>
        <p:txBody>
          <a:bodyPr wrap="none" rtlCol="0" anchor="t"/>
          <a:lstStyle/>
          <a:p>
            <a:pPr marL="0" indent="0">
              <a:lnSpc>
                <a:spcPts val="2625"/>
              </a:lnSpc>
              <a:buNone/>
            </a:pP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991362"/>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7620" y="0"/>
            <a:ext cx="3657600" cy="8991362"/>
          </a:xfrm>
          <a:prstGeom prst="rect">
            <a:avLst/>
          </a:prstGeom>
        </p:spPr>
      </p:pic>
      <p:sp>
        <p:nvSpPr>
          <p:cNvPr id="5" name="Text 2"/>
          <p:cNvSpPr/>
          <p:nvPr/>
        </p:nvSpPr>
        <p:spPr>
          <a:xfrm>
            <a:off x="4441508" y="544473"/>
            <a:ext cx="4949904" cy="618649"/>
          </a:xfrm>
          <a:prstGeom prst="rect">
            <a:avLst/>
          </a:prstGeom>
          <a:noFill/>
        </p:spPr>
        <p:txBody>
          <a:bodyPr wrap="none" rtlCol="0" anchor="t"/>
          <a:lstStyle/>
          <a:p>
            <a:pPr marL="0" indent="0">
              <a:lnSpc>
                <a:spcPts val="4870"/>
              </a:lnSpc>
              <a:buNone/>
            </a:pPr>
            <a:r>
              <a:rPr lang="en-US" sz="3900" dirty="0">
                <a:solidFill>
                  <a:srgbClr val="F2F2F3"/>
                </a:solidFill>
                <a:latin typeface="Poppins" pitchFamily="34" charset="0"/>
                <a:ea typeface="Poppins" pitchFamily="34" charset="-122"/>
                <a:cs typeface="Poppins" pitchFamily="34" charset="-120"/>
              </a:rPr>
              <a:t>DataSet</a:t>
            </a:r>
            <a:endParaRPr lang="en-US" sz="3900" dirty="0"/>
          </a:p>
        </p:txBody>
      </p:sp>
      <p:pic>
        <p:nvPicPr>
          <p:cNvPr id="6" name="Image 1" descr="preencoded.png"/>
          <p:cNvPicPr>
            <a:picLocks noChangeAspect="1"/>
          </p:cNvPicPr>
          <p:nvPr/>
        </p:nvPicPr>
        <p:blipFill>
          <a:blip r:embed="rId2"/>
          <a:stretch>
            <a:fillRect/>
          </a:stretch>
        </p:blipFill>
        <p:spPr>
          <a:xfrm>
            <a:off x="4441508" y="1460063"/>
            <a:ext cx="9312473" cy="698682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2171343" y="596503"/>
            <a:ext cx="10287714" cy="70364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232565" y="845463"/>
            <a:ext cx="4974550" cy="621744"/>
          </a:xfrm>
          <a:prstGeom prst="rect">
            <a:avLst/>
          </a:prstGeom>
          <a:noFill/>
        </p:spPr>
        <p:txBody>
          <a:bodyPr wrap="none" rtlCol="0" anchor="t"/>
          <a:lstStyle/>
          <a:p>
            <a:pPr marL="0" indent="0">
              <a:lnSpc>
                <a:spcPts val="4895"/>
              </a:lnSpc>
              <a:buNone/>
            </a:pPr>
            <a:r>
              <a:rPr lang="en-US" sz="3915" dirty="0">
                <a:solidFill>
                  <a:srgbClr val="F2F2F3"/>
                </a:solidFill>
                <a:latin typeface="Poppins" pitchFamily="34" charset="0"/>
                <a:ea typeface="Poppins" pitchFamily="34" charset="-122"/>
                <a:cs typeface="Poppins" pitchFamily="34" charset="-120"/>
              </a:rPr>
              <a:t>Methodology</a:t>
            </a:r>
            <a:endParaRPr lang="en-US" sz="3915" dirty="0"/>
          </a:p>
        </p:txBody>
      </p:sp>
      <p:sp>
        <p:nvSpPr>
          <p:cNvPr id="6" name="Text 3"/>
          <p:cNvSpPr/>
          <p:nvPr/>
        </p:nvSpPr>
        <p:spPr>
          <a:xfrm>
            <a:off x="6550819" y="1765578"/>
            <a:ext cx="7333417" cy="298371"/>
          </a:xfrm>
          <a:prstGeom prst="rect">
            <a:avLst/>
          </a:prstGeom>
          <a:noFill/>
        </p:spPr>
        <p:txBody>
          <a:bodyPr wrap="none" rtlCol="0" anchor="t"/>
          <a:lstStyle/>
          <a:p>
            <a:pPr marL="342900"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Using the SVM algorithm for breast cancer detection</a:t>
            </a:r>
            <a:endParaRPr lang="en-US" sz="1565" dirty="0"/>
          </a:p>
        </p:txBody>
      </p:sp>
      <p:sp>
        <p:nvSpPr>
          <p:cNvPr id="7" name="Text 4"/>
          <p:cNvSpPr/>
          <p:nvPr/>
        </p:nvSpPr>
        <p:spPr>
          <a:xfrm>
            <a:off x="6550938" y="2133481"/>
            <a:ext cx="7333298" cy="298371"/>
          </a:xfrm>
          <a:prstGeom prst="rect">
            <a:avLst/>
          </a:prstGeom>
          <a:noFill/>
        </p:spPr>
        <p:txBody>
          <a:bodyPr wrap="none" rtlCol="0" anchor="t"/>
          <a:lstStyle/>
          <a:p>
            <a:pPr marL="342900" indent="-342900" algn="l">
              <a:lnSpc>
                <a:spcPts val="2350"/>
              </a:lnSpc>
              <a:buSzPct val="100000"/>
              <a:buFont typeface="+mj-lt"/>
              <a:buAutoNum type="arabicPeriod"/>
            </a:pPr>
            <a:r>
              <a:rPr lang="en-US" sz="1565" b="1" dirty="0">
                <a:solidFill>
                  <a:srgbClr val="E5E0DF"/>
                </a:solidFill>
                <a:latin typeface="Roboto" pitchFamily="34" charset="0"/>
                <a:ea typeface="Roboto" pitchFamily="34" charset="-122"/>
                <a:cs typeface="Roboto" pitchFamily="34" charset="-120"/>
              </a:rPr>
              <a:t>Import Libraries:</a:t>
            </a:r>
            <a:endParaRPr lang="en-US" sz="1565" dirty="0"/>
          </a:p>
        </p:txBody>
      </p:sp>
      <p:sp>
        <p:nvSpPr>
          <p:cNvPr id="8" name="Text 5"/>
          <p:cNvSpPr/>
          <p:nvPr/>
        </p:nvSpPr>
        <p:spPr>
          <a:xfrm>
            <a:off x="6869192" y="2501384"/>
            <a:ext cx="7015043" cy="305991"/>
          </a:xfrm>
          <a:prstGeom prst="rect">
            <a:avLst/>
          </a:prstGeom>
          <a:noFill/>
        </p:spPr>
        <p:txBody>
          <a:bodyPr wrap="none" rtlCol="0" anchor="t"/>
          <a:lstStyle/>
          <a:p>
            <a:pPr marL="0" lvl="1" indent="0" algn="l">
              <a:lnSpc>
                <a:spcPts val="2350"/>
              </a:lnSpc>
              <a:buSzPct val="100000"/>
              <a:buNone/>
            </a:pPr>
            <a:r>
              <a:rPr lang="en-US" sz="1565" dirty="0">
                <a:solidFill>
                  <a:srgbClr val="E5E0DF"/>
                </a:solidFill>
                <a:latin typeface="Roboto" pitchFamily="34" charset="0"/>
                <a:ea typeface="Roboto" pitchFamily="34" charset="-122"/>
                <a:cs typeface="Roboto" pitchFamily="34" charset="-120"/>
              </a:rPr>
              <a:t>Import necessary libraries: pandas, </a:t>
            </a:r>
            <a:r>
              <a:rPr lang="en-US" sz="156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sklearn</a:t>
            </a:r>
            <a:r>
              <a:rPr lang="en-US" sz="1565" dirty="0">
                <a:solidFill>
                  <a:srgbClr val="E5E0DF"/>
                </a:solidFill>
                <a:latin typeface="Roboto" pitchFamily="34" charset="0"/>
                <a:ea typeface="Roboto" pitchFamily="34" charset="-122"/>
                <a:cs typeface="Roboto" pitchFamily="34" charset="-120"/>
              </a:rPr>
              <a:t>.</a:t>
            </a:r>
            <a:endParaRPr lang="en-US" sz="1565" dirty="0"/>
          </a:p>
        </p:txBody>
      </p:sp>
      <p:sp>
        <p:nvSpPr>
          <p:cNvPr id="9" name="Text 6"/>
          <p:cNvSpPr/>
          <p:nvPr/>
        </p:nvSpPr>
        <p:spPr>
          <a:xfrm>
            <a:off x="6550938" y="2876907"/>
            <a:ext cx="7333298" cy="298371"/>
          </a:xfrm>
          <a:prstGeom prst="rect">
            <a:avLst/>
          </a:prstGeom>
          <a:noFill/>
        </p:spPr>
        <p:txBody>
          <a:bodyPr wrap="none" rtlCol="0" anchor="t"/>
          <a:lstStyle/>
          <a:p>
            <a:pPr marL="342900" indent="-342900" algn="l">
              <a:lnSpc>
                <a:spcPts val="2350"/>
              </a:lnSpc>
              <a:buSzPct val="100000"/>
              <a:buFont typeface="+mj-lt"/>
              <a:buAutoNum type="arabicPeriod" startAt="2"/>
            </a:pPr>
            <a:r>
              <a:rPr lang="en-US" sz="1565" b="1" dirty="0">
                <a:solidFill>
                  <a:srgbClr val="E5E0DF"/>
                </a:solidFill>
                <a:latin typeface="Roboto" pitchFamily="34" charset="0"/>
                <a:ea typeface="Roboto" pitchFamily="34" charset="-122"/>
                <a:cs typeface="Roboto" pitchFamily="34" charset="-120"/>
              </a:rPr>
              <a:t>Load Dataset:</a:t>
            </a:r>
            <a:endParaRPr lang="en-US" sz="1565" dirty="0"/>
          </a:p>
        </p:txBody>
      </p:sp>
      <p:sp>
        <p:nvSpPr>
          <p:cNvPr id="10" name="Text 7"/>
          <p:cNvSpPr/>
          <p:nvPr/>
        </p:nvSpPr>
        <p:spPr>
          <a:xfrm>
            <a:off x="6869192" y="3244810"/>
            <a:ext cx="7015043" cy="298371"/>
          </a:xfrm>
          <a:prstGeom prst="rect">
            <a:avLst/>
          </a:prstGeom>
          <a:noFill/>
        </p:spPr>
        <p:txBody>
          <a:bodyPr wrap="none" rtlCol="0" anchor="t"/>
          <a:lstStyle/>
          <a:p>
            <a:pPr marL="0" lvl="1" indent="0" algn="l">
              <a:lnSpc>
                <a:spcPts val="2350"/>
              </a:lnSpc>
              <a:buSzPct val="100000"/>
              <a:buNone/>
            </a:pPr>
            <a:r>
              <a:rPr lang="en-US" sz="1565" dirty="0">
                <a:solidFill>
                  <a:srgbClr val="E5E0DF"/>
                </a:solidFill>
                <a:latin typeface="Roboto" pitchFamily="34" charset="0"/>
                <a:ea typeface="Roboto" pitchFamily="34" charset="-122"/>
                <a:cs typeface="Roboto" pitchFamily="34" charset="-120"/>
              </a:rPr>
              <a:t>Load the Breast Cancer dataset from (</a:t>
            </a:r>
            <a:r>
              <a:rPr lang="en-US" sz="1565" b="1" dirty="0">
                <a:solidFill>
                  <a:srgbClr val="E5E0DF"/>
                </a:solidFill>
                <a:latin typeface="Roboto" pitchFamily="34" charset="0"/>
                <a:ea typeface="Roboto" pitchFamily="34" charset="-122"/>
                <a:cs typeface="Roboto" pitchFamily="34" charset="-120"/>
              </a:rPr>
              <a:t>breast-cancer-winsconsin.data</a:t>
            </a:r>
            <a:r>
              <a:rPr lang="en-US" sz="1565" dirty="0">
                <a:solidFill>
                  <a:srgbClr val="E5E0DF"/>
                </a:solidFill>
                <a:latin typeface="Roboto" pitchFamily="34" charset="0"/>
                <a:ea typeface="Roboto" pitchFamily="34" charset="-122"/>
                <a:cs typeface="Roboto" pitchFamily="34" charset="-120"/>
              </a:rPr>
              <a:t>).</a:t>
            </a:r>
            <a:endParaRPr lang="en-US" sz="1565" dirty="0"/>
          </a:p>
        </p:txBody>
      </p:sp>
      <p:sp>
        <p:nvSpPr>
          <p:cNvPr id="11" name="Text 8"/>
          <p:cNvSpPr/>
          <p:nvPr/>
        </p:nvSpPr>
        <p:spPr>
          <a:xfrm>
            <a:off x="6550938" y="3612713"/>
            <a:ext cx="7333298" cy="298371"/>
          </a:xfrm>
          <a:prstGeom prst="rect">
            <a:avLst/>
          </a:prstGeom>
          <a:noFill/>
        </p:spPr>
        <p:txBody>
          <a:bodyPr wrap="none" rtlCol="0" anchor="t"/>
          <a:lstStyle/>
          <a:p>
            <a:pPr marL="342900" indent="-342900" algn="l">
              <a:lnSpc>
                <a:spcPts val="2350"/>
              </a:lnSpc>
              <a:buSzPct val="100000"/>
              <a:buFont typeface="+mj-lt"/>
              <a:buAutoNum type="arabicPeriod" startAt="3"/>
            </a:pPr>
            <a:r>
              <a:rPr lang="en-US" sz="1565" b="1" dirty="0">
                <a:solidFill>
                  <a:srgbClr val="E5E0DF"/>
                </a:solidFill>
                <a:latin typeface="Roboto" pitchFamily="34" charset="0"/>
                <a:ea typeface="Roboto" pitchFamily="34" charset="-122"/>
                <a:cs typeface="Roboto" pitchFamily="34" charset="-120"/>
              </a:rPr>
              <a:t>Data Preprocessing:</a:t>
            </a:r>
            <a:endParaRPr lang="en-US" sz="1565" dirty="0"/>
          </a:p>
        </p:txBody>
      </p:sp>
      <p:sp>
        <p:nvSpPr>
          <p:cNvPr id="12" name="Text 9"/>
          <p:cNvSpPr/>
          <p:nvPr/>
        </p:nvSpPr>
        <p:spPr>
          <a:xfrm>
            <a:off x="6869192" y="3980617"/>
            <a:ext cx="7015043" cy="298371"/>
          </a:xfrm>
          <a:prstGeom prst="rect">
            <a:avLst/>
          </a:prstGeom>
          <a:noFill/>
        </p:spPr>
        <p:txBody>
          <a:bodyPr wrap="none" rtlCol="0" anchor="t"/>
          <a:lstStyle/>
          <a:p>
            <a:pPr marL="685800" lvl="1"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Split data into features and labels.</a:t>
            </a:r>
            <a:endParaRPr lang="en-US" sz="1565" dirty="0"/>
          </a:p>
        </p:txBody>
      </p:sp>
      <p:sp>
        <p:nvSpPr>
          <p:cNvPr id="13" name="Text 10"/>
          <p:cNvSpPr/>
          <p:nvPr/>
        </p:nvSpPr>
        <p:spPr>
          <a:xfrm>
            <a:off x="6869192" y="4348520"/>
            <a:ext cx="7015043" cy="298371"/>
          </a:xfrm>
          <a:prstGeom prst="rect">
            <a:avLst/>
          </a:prstGeom>
          <a:noFill/>
        </p:spPr>
        <p:txBody>
          <a:bodyPr wrap="none" rtlCol="0" anchor="t"/>
          <a:lstStyle/>
          <a:p>
            <a:pPr marL="685800" lvl="1"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Standardize feature values.</a:t>
            </a:r>
            <a:endParaRPr lang="en-US" sz="1565" dirty="0"/>
          </a:p>
        </p:txBody>
      </p:sp>
      <p:sp>
        <p:nvSpPr>
          <p:cNvPr id="14" name="Text 11"/>
          <p:cNvSpPr/>
          <p:nvPr/>
        </p:nvSpPr>
        <p:spPr>
          <a:xfrm>
            <a:off x="6869192" y="4716423"/>
            <a:ext cx="7015043" cy="298371"/>
          </a:xfrm>
          <a:prstGeom prst="rect">
            <a:avLst/>
          </a:prstGeom>
          <a:noFill/>
        </p:spPr>
        <p:txBody>
          <a:bodyPr wrap="none" rtlCol="0" anchor="t"/>
          <a:lstStyle/>
          <a:p>
            <a:pPr marL="685800" lvl="1"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Map the feature values in target column</a:t>
            </a:r>
            <a:endParaRPr lang="en-US" sz="1565" dirty="0"/>
          </a:p>
        </p:txBody>
      </p:sp>
      <p:sp>
        <p:nvSpPr>
          <p:cNvPr id="15" name="Text 12"/>
          <p:cNvSpPr/>
          <p:nvPr/>
        </p:nvSpPr>
        <p:spPr>
          <a:xfrm>
            <a:off x="6550938" y="5084326"/>
            <a:ext cx="7333298" cy="298371"/>
          </a:xfrm>
          <a:prstGeom prst="rect">
            <a:avLst/>
          </a:prstGeom>
          <a:noFill/>
        </p:spPr>
        <p:txBody>
          <a:bodyPr wrap="none" rtlCol="0" anchor="t"/>
          <a:lstStyle/>
          <a:p>
            <a:pPr marL="342900" indent="-342900" algn="l">
              <a:lnSpc>
                <a:spcPts val="2350"/>
              </a:lnSpc>
              <a:buSzPct val="100000"/>
              <a:buFont typeface="+mj-lt"/>
              <a:buAutoNum type="arabicPeriod" startAt="4"/>
            </a:pPr>
            <a:r>
              <a:rPr lang="en-US" sz="1565" b="1" dirty="0">
                <a:solidFill>
                  <a:srgbClr val="E5E0DF"/>
                </a:solidFill>
                <a:latin typeface="Roboto" pitchFamily="34" charset="0"/>
                <a:ea typeface="Roboto" pitchFamily="34" charset="-122"/>
                <a:cs typeface="Roboto" pitchFamily="34" charset="-120"/>
              </a:rPr>
              <a:t>Split Data:</a:t>
            </a:r>
            <a:endParaRPr lang="en-US" sz="1565" dirty="0"/>
          </a:p>
        </p:txBody>
      </p:sp>
      <p:sp>
        <p:nvSpPr>
          <p:cNvPr id="16" name="Text 13"/>
          <p:cNvSpPr/>
          <p:nvPr/>
        </p:nvSpPr>
        <p:spPr>
          <a:xfrm>
            <a:off x="6869192" y="5452229"/>
            <a:ext cx="7015043" cy="298371"/>
          </a:xfrm>
          <a:prstGeom prst="rect">
            <a:avLst/>
          </a:prstGeom>
          <a:noFill/>
        </p:spPr>
        <p:txBody>
          <a:bodyPr wrap="none" rtlCol="0" anchor="t"/>
          <a:lstStyle/>
          <a:p>
            <a:pPr marL="685800" lvl="1"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Split the dataset into training and testing sets, 70% for training and 30% testing.</a:t>
            </a:r>
            <a:endParaRPr lang="en-US" sz="1565" dirty="0"/>
          </a:p>
        </p:txBody>
      </p:sp>
      <p:sp>
        <p:nvSpPr>
          <p:cNvPr id="17" name="Text 14"/>
          <p:cNvSpPr/>
          <p:nvPr/>
        </p:nvSpPr>
        <p:spPr>
          <a:xfrm>
            <a:off x="6550938" y="5820132"/>
            <a:ext cx="7333298" cy="298371"/>
          </a:xfrm>
          <a:prstGeom prst="rect">
            <a:avLst/>
          </a:prstGeom>
          <a:noFill/>
        </p:spPr>
        <p:txBody>
          <a:bodyPr wrap="none" rtlCol="0" anchor="t"/>
          <a:lstStyle/>
          <a:p>
            <a:pPr marL="342900" indent="-342900" algn="l">
              <a:lnSpc>
                <a:spcPts val="2350"/>
              </a:lnSpc>
              <a:buSzPct val="100000"/>
              <a:buFont typeface="+mj-lt"/>
              <a:buAutoNum type="arabicPeriod" startAt="5"/>
            </a:pPr>
            <a:r>
              <a:rPr lang="en-US" sz="1565" b="1" dirty="0">
                <a:solidFill>
                  <a:srgbClr val="E5E0DF"/>
                </a:solidFill>
                <a:latin typeface="Roboto" pitchFamily="34" charset="0"/>
                <a:ea typeface="Roboto" pitchFamily="34" charset="-122"/>
                <a:cs typeface="Roboto" pitchFamily="34" charset="-120"/>
              </a:rPr>
              <a:t>SVM Model:</a:t>
            </a:r>
            <a:endParaRPr lang="en-US" sz="1565" dirty="0"/>
          </a:p>
        </p:txBody>
      </p:sp>
      <p:sp>
        <p:nvSpPr>
          <p:cNvPr id="18" name="Text 15"/>
          <p:cNvSpPr/>
          <p:nvPr/>
        </p:nvSpPr>
        <p:spPr>
          <a:xfrm>
            <a:off x="6869192" y="6188035"/>
            <a:ext cx="7015043" cy="305991"/>
          </a:xfrm>
          <a:prstGeom prst="rect">
            <a:avLst/>
          </a:prstGeom>
          <a:noFill/>
        </p:spPr>
        <p:txBody>
          <a:bodyPr wrap="none" rtlCol="0" anchor="t"/>
          <a:lstStyle/>
          <a:p>
            <a:pPr marL="0" lvl="1" indent="0" algn="l">
              <a:lnSpc>
                <a:spcPts val="2350"/>
              </a:lnSpc>
              <a:buSzPct val="100000"/>
              <a:buNone/>
            </a:pPr>
            <a:r>
              <a:rPr lang="en-US" sz="1565" dirty="0">
                <a:solidFill>
                  <a:srgbClr val="E5E0DF"/>
                </a:solidFill>
                <a:latin typeface="Roboto" pitchFamily="34" charset="0"/>
                <a:ea typeface="Roboto" pitchFamily="34" charset="-122"/>
                <a:cs typeface="Roboto" pitchFamily="34" charset="-120"/>
              </a:rPr>
              <a:t>Import </a:t>
            </a:r>
            <a:r>
              <a:rPr lang="en-US" sz="156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SVM</a:t>
            </a:r>
            <a:r>
              <a:rPr lang="en-US" sz="1565" dirty="0">
                <a:solidFill>
                  <a:srgbClr val="E5E0DF"/>
                </a:solidFill>
                <a:latin typeface="Roboto" pitchFamily="34" charset="0"/>
                <a:ea typeface="Roboto" pitchFamily="34" charset="-122"/>
                <a:cs typeface="Roboto" pitchFamily="34" charset="-120"/>
              </a:rPr>
              <a:t> from </a:t>
            </a:r>
            <a:r>
              <a:rPr lang="en-US" sz="156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sklearn.svm</a:t>
            </a:r>
            <a:r>
              <a:rPr lang="en-US" sz="1565" dirty="0">
                <a:solidFill>
                  <a:srgbClr val="E5E0DF"/>
                </a:solidFill>
                <a:latin typeface="Roboto" pitchFamily="34" charset="0"/>
                <a:ea typeface="Roboto" pitchFamily="34" charset="-122"/>
                <a:cs typeface="Roboto" pitchFamily="34" charset="-120"/>
              </a:rPr>
              <a:t>.</a:t>
            </a:r>
            <a:endParaRPr lang="en-US" sz="1565" dirty="0"/>
          </a:p>
        </p:txBody>
      </p:sp>
      <p:sp>
        <p:nvSpPr>
          <p:cNvPr id="19" name="Text 16"/>
          <p:cNvSpPr/>
          <p:nvPr/>
        </p:nvSpPr>
        <p:spPr>
          <a:xfrm>
            <a:off x="6869192" y="6563558"/>
            <a:ext cx="7015043" cy="298371"/>
          </a:xfrm>
          <a:prstGeom prst="rect">
            <a:avLst/>
          </a:prstGeom>
          <a:noFill/>
        </p:spPr>
        <p:txBody>
          <a:bodyPr wrap="none" rtlCol="0" anchor="t"/>
          <a:lstStyle/>
          <a:p>
            <a:pPr marL="685800" lvl="1" indent="-342900" algn="l">
              <a:lnSpc>
                <a:spcPts val="2350"/>
              </a:lnSpc>
              <a:buSzPct val="100000"/>
              <a:buChar char="•"/>
            </a:pPr>
            <a:r>
              <a:rPr lang="en-US" sz="1565" dirty="0">
                <a:solidFill>
                  <a:srgbClr val="E5E0DF"/>
                </a:solidFill>
                <a:latin typeface="Roboto" pitchFamily="34" charset="0"/>
                <a:ea typeface="Roboto" pitchFamily="34" charset="-122"/>
                <a:cs typeface="Roboto" pitchFamily="34" charset="-120"/>
              </a:rPr>
              <a:t>Define a base SVM model.</a:t>
            </a:r>
            <a:endParaRPr lang="en-US" sz="1565" dirty="0"/>
          </a:p>
        </p:txBody>
      </p:sp>
      <p:sp>
        <p:nvSpPr>
          <p:cNvPr id="20" name="Text 17"/>
          <p:cNvSpPr/>
          <p:nvPr/>
        </p:nvSpPr>
        <p:spPr>
          <a:xfrm>
            <a:off x="6232565" y="7085767"/>
            <a:ext cx="7651671" cy="298371"/>
          </a:xfrm>
          <a:prstGeom prst="rect">
            <a:avLst/>
          </a:prstGeom>
          <a:noFill/>
        </p:spPr>
        <p:txBody>
          <a:bodyPr wrap="none" rtlCol="0" anchor="t"/>
          <a:lstStyle/>
          <a:p>
            <a:pPr marL="0" indent="0">
              <a:lnSpc>
                <a:spcPts val="2350"/>
              </a:lnSpc>
              <a:buNone/>
            </a:pPr>
            <a:endParaRPr lang="en-US" sz="156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p:spPr>
      </p:sp>
      <p:sp>
        <p:nvSpPr>
          <p:cNvPr id="3" name="Shape 1"/>
          <p:cNvSpPr/>
          <p:nvPr/>
        </p:nvSpPr>
        <p:spPr>
          <a:xfrm>
            <a:off x="0" y="0"/>
            <a:ext cx="14630400" cy="8229600"/>
          </a:xfrm>
          <a:prstGeom prst="rect">
            <a:avLst/>
          </a:prstGeom>
          <a:solidFill>
            <a:srgbClr val="050505"/>
          </a:solidFill>
        </p:spPr>
      </p:sp>
      <p:pic>
        <p:nvPicPr>
          <p:cNvPr id="4" name="Image 0" descr="preencoded.png"/>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260783" y="721757"/>
            <a:ext cx="5266373" cy="645319"/>
          </a:xfrm>
          <a:prstGeom prst="rect">
            <a:avLst/>
          </a:prstGeom>
          <a:noFill/>
        </p:spPr>
        <p:txBody>
          <a:bodyPr wrap="none" rtlCol="0" anchor="t"/>
          <a:lstStyle/>
          <a:p>
            <a:pPr marL="0" indent="0">
              <a:lnSpc>
                <a:spcPts val="5080"/>
              </a:lnSpc>
              <a:buNone/>
            </a:pPr>
            <a:r>
              <a:rPr lang="en-US" sz="4065" dirty="0">
                <a:solidFill>
                  <a:srgbClr val="F2F2F3"/>
                </a:solidFill>
                <a:latin typeface="Poppins" pitchFamily="34" charset="0"/>
                <a:ea typeface="Poppins" pitchFamily="34" charset="-122"/>
                <a:cs typeface="Poppins" pitchFamily="34" charset="-120"/>
              </a:rPr>
              <a:t>Methodology (Cont.)</a:t>
            </a:r>
            <a:endParaRPr lang="en-US" sz="4065" dirty="0"/>
          </a:p>
        </p:txBody>
      </p:sp>
      <p:sp>
        <p:nvSpPr>
          <p:cNvPr id="6" name="Text 3"/>
          <p:cNvSpPr/>
          <p:nvPr/>
        </p:nvSpPr>
        <p:spPr>
          <a:xfrm>
            <a:off x="6260783" y="1676757"/>
            <a:ext cx="7595235" cy="309801"/>
          </a:xfrm>
          <a:prstGeom prst="rect">
            <a:avLst/>
          </a:prstGeom>
          <a:noFill/>
        </p:spPr>
        <p:txBody>
          <a:bodyPr wrap="none" rtlCol="0" anchor="t"/>
          <a:lstStyle/>
          <a:p>
            <a:pPr marL="0" indent="0">
              <a:lnSpc>
                <a:spcPts val="2440"/>
              </a:lnSpc>
              <a:buNone/>
            </a:pPr>
            <a:r>
              <a:rPr lang="en-US" sz="1625" b="1" dirty="0">
                <a:solidFill>
                  <a:srgbClr val="E5E0DF"/>
                </a:solidFill>
                <a:latin typeface="Roboto" pitchFamily="34" charset="0"/>
                <a:ea typeface="Roboto" pitchFamily="34" charset="-122"/>
                <a:cs typeface="Roboto" pitchFamily="34" charset="-120"/>
              </a:rPr>
              <a:t>6. Hyperparameter Tuning - Random Search:</a:t>
            </a:r>
            <a:endParaRPr lang="en-US" sz="1625" dirty="0"/>
          </a:p>
        </p:txBody>
      </p:sp>
      <p:sp>
        <p:nvSpPr>
          <p:cNvPr id="7" name="Text 4"/>
          <p:cNvSpPr/>
          <p:nvPr/>
        </p:nvSpPr>
        <p:spPr>
          <a:xfrm>
            <a:off x="6591062" y="2218849"/>
            <a:ext cx="7264956" cy="317421"/>
          </a:xfrm>
          <a:prstGeom prst="rect">
            <a:avLst/>
          </a:prstGeom>
          <a:noFill/>
        </p:spPr>
        <p:txBody>
          <a:bodyPr wrap="none" rtlCol="0" anchor="t"/>
          <a:lstStyle/>
          <a:p>
            <a:pPr marL="0" indent="0" algn="l">
              <a:lnSpc>
                <a:spcPts val="2440"/>
              </a:lnSpc>
              <a:buSzPct val="100000"/>
              <a:buNone/>
            </a:pPr>
            <a:r>
              <a:rPr lang="en-US" sz="1625" dirty="0">
                <a:solidFill>
                  <a:srgbClr val="E5E0DF"/>
                </a:solidFill>
                <a:latin typeface="Roboto" pitchFamily="34" charset="0"/>
                <a:ea typeface="Roboto" pitchFamily="34" charset="-122"/>
                <a:cs typeface="Roboto" pitchFamily="34" charset="-120"/>
              </a:rPr>
              <a:t>Use </a:t>
            </a:r>
            <a:r>
              <a:rPr lang="en-US" sz="162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RandomizedSearchCV</a:t>
            </a:r>
            <a:r>
              <a:rPr lang="en-US" sz="1625" dirty="0">
                <a:solidFill>
                  <a:srgbClr val="E5E0DF"/>
                </a:solidFill>
                <a:latin typeface="Roboto" pitchFamily="34" charset="0"/>
                <a:ea typeface="Roboto" pitchFamily="34" charset="-122"/>
                <a:cs typeface="Roboto" pitchFamily="34" charset="-120"/>
              </a:rPr>
              <a:t> to explore hyperparameters randomly.</a:t>
            </a:r>
            <a:endParaRPr lang="en-US" sz="1625" dirty="0"/>
          </a:p>
        </p:txBody>
      </p:sp>
      <p:sp>
        <p:nvSpPr>
          <p:cNvPr id="8" name="Text 5"/>
          <p:cNvSpPr/>
          <p:nvPr/>
        </p:nvSpPr>
        <p:spPr>
          <a:xfrm>
            <a:off x="6260783" y="2768560"/>
            <a:ext cx="7595235" cy="309801"/>
          </a:xfrm>
          <a:prstGeom prst="rect">
            <a:avLst/>
          </a:prstGeom>
          <a:noFill/>
        </p:spPr>
        <p:txBody>
          <a:bodyPr wrap="none" rtlCol="0" anchor="t"/>
          <a:lstStyle/>
          <a:p>
            <a:pPr marL="0" indent="0">
              <a:lnSpc>
                <a:spcPts val="2440"/>
              </a:lnSpc>
              <a:buNone/>
            </a:pPr>
            <a:r>
              <a:rPr lang="en-US" sz="1625" b="1" dirty="0">
                <a:solidFill>
                  <a:srgbClr val="E5E0DF"/>
                </a:solidFill>
                <a:latin typeface="Roboto" pitchFamily="34" charset="0"/>
                <a:ea typeface="Roboto" pitchFamily="34" charset="-122"/>
                <a:cs typeface="Roboto" pitchFamily="34" charset="-120"/>
              </a:rPr>
              <a:t>7. Hyperparameter Tuning - Grid Search:</a:t>
            </a:r>
            <a:endParaRPr lang="en-US" sz="1625" dirty="0"/>
          </a:p>
        </p:txBody>
      </p:sp>
      <p:sp>
        <p:nvSpPr>
          <p:cNvPr id="9" name="Text 6"/>
          <p:cNvSpPr/>
          <p:nvPr/>
        </p:nvSpPr>
        <p:spPr>
          <a:xfrm>
            <a:off x="6591062" y="3310652"/>
            <a:ext cx="7264956" cy="317421"/>
          </a:xfrm>
          <a:prstGeom prst="rect">
            <a:avLst/>
          </a:prstGeom>
          <a:noFill/>
        </p:spPr>
        <p:txBody>
          <a:bodyPr wrap="none" rtlCol="0" anchor="t"/>
          <a:lstStyle/>
          <a:p>
            <a:pPr marL="0" indent="0" algn="l">
              <a:lnSpc>
                <a:spcPts val="2440"/>
              </a:lnSpc>
              <a:buSzPct val="100000"/>
              <a:buNone/>
            </a:pPr>
            <a:r>
              <a:rPr lang="en-US" sz="1625" dirty="0">
                <a:solidFill>
                  <a:srgbClr val="E5E0DF"/>
                </a:solidFill>
                <a:latin typeface="Roboto" pitchFamily="34" charset="0"/>
                <a:ea typeface="Roboto" pitchFamily="34" charset="-122"/>
                <a:cs typeface="Roboto" pitchFamily="34" charset="-120"/>
              </a:rPr>
              <a:t>Use </a:t>
            </a:r>
            <a:r>
              <a:rPr lang="en-US" sz="162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GridSearchCV</a:t>
            </a:r>
            <a:r>
              <a:rPr lang="en-US" sz="1625" dirty="0">
                <a:solidFill>
                  <a:srgbClr val="E5E0DF"/>
                </a:solidFill>
                <a:latin typeface="Roboto" pitchFamily="34" charset="0"/>
                <a:ea typeface="Roboto" pitchFamily="34" charset="-122"/>
                <a:cs typeface="Roboto" pitchFamily="34" charset="-120"/>
              </a:rPr>
              <a:t> for an exhaustive search over a specified parameter grid.</a:t>
            </a:r>
            <a:endParaRPr lang="en-US" sz="1625" dirty="0"/>
          </a:p>
        </p:txBody>
      </p:sp>
      <p:sp>
        <p:nvSpPr>
          <p:cNvPr id="10" name="Text 7"/>
          <p:cNvSpPr/>
          <p:nvPr/>
        </p:nvSpPr>
        <p:spPr>
          <a:xfrm>
            <a:off x="6260783" y="3860363"/>
            <a:ext cx="7595235" cy="309801"/>
          </a:xfrm>
          <a:prstGeom prst="rect">
            <a:avLst/>
          </a:prstGeom>
          <a:noFill/>
        </p:spPr>
        <p:txBody>
          <a:bodyPr wrap="none" rtlCol="0" anchor="t"/>
          <a:lstStyle/>
          <a:p>
            <a:pPr marL="0" indent="0">
              <a:lnSpc>
                <a:spcPts val="2440"/>
              </a:lnSpc>
              <a:buNone/>
            </a:pPr>
            <a:r>
              <a:rPr lang="en-US" sz="1625" b="1" dirty="0">
                <a:solidFill>
                  <a:srgbClr val="E5E0DF"/>
                </a:solidFill>
                <a:latin typeface="Roboto" pitchFamily="34" charset="0"/>
                <a:ea typeface="Roboto" pitchFamily="34" charset="-122"/>
                <a:cs typeface="Roboto" pitchFamily="34" charset="-120"/>
              </a:rPr>
              <a:t>8. Hyperparameter Tuning - Bayes Search:</a:t>
            </a:r>
            <a:endParaRPr lang="en-US" sz="1625" dirty="0"/>
          </a:p>
        </p:txBody>
      </p:sp>
      <p:sp>
        <p:nvSpPr>
          <p:cNvPr id="11" name="Text 8"/>
          <p:cNvSpPr/>
          <p:nvPr/>
        </p:nvSpPr>
        <p:spPr>
          <a:xfrm>
            <a:off x="6591062" y="4402455"/>
            <a:ext cx="7264956" cy="627221"/>
          </a:xfrm>
          <a:prstGeom prst="rect">
            <a:avLst/>
          </a:prstGeom>
          <a:noFill/>
        </p:spPr>
        <p:txBody>
          <a:bodyPr wrap="square" rtlCol="0" anchor="t"/>
          <a:lstStyle/>
          <a:p>
            <a:pPr marL="0" indent="0" algn="l">
              <a:lnSpc>
                <a:spcPts val="2440"/>
              </a:lnSpc>
              <a:buSzPct val="100000"/>
              <a:buNone/>
            </a:pPr>
            <a:r>
              <a:rPr lang="en-US" sz="1625" dirty="0">
                <a:solidFill>
                  <a:srgbClr val="E5E0DF"/>
                </a:solidFill>
                <a:latin typeface="Roboto" pitchFamily="34" charset="0"/>
                <a:ea typeface="Roboto" pitchFamily="34" charset="-122"/>
                <a:cs typeface="Roboto" pitchFamily="34" charset="-120"/>
              </a:rPr>
              <a:t>Use </a:t>
            </a:r>
            <a:r>
              <a:rPr lang="en-US" sz="1625" dirty="0">
                <a:solidFill>
                  <a:srgbClr val="E5E0DF"/>
                </a:solidFill>
                <a:highlight>
                  <a:srgbClr val="252528"/>
                </a:highlight>
                <a:latin typeface="Consolas" panose="020B0609020204030204" pitchFamily="34" charset="0"/>
                <a:ea typeface="Consolas" panose="020B0609020204030204" pitchFamily="34" charset="-122"/>
                <a:cs typeface="Consolas" panose="020B0609020204030204" pitchFamily="34" charset="-120"/>
              </a:rPr>
              <a:t>BayesSearchCV</a:t>
            </a:r>
            <a:r>
              <a:rPr lang="en-US" sz="1625" dirty="0">
                <a:solidFill>
                  <a:srgbClr val="E5E0DF"/>
                </a:solidFill>
                <a:latin typeface="Roboto" pitchFamily="34" charset="0"/>
                <a:ea typeface="Roboto" pitchFamily="34" charset="-122"/>
                <a:cs typeface="Roboto" pitchFamily="34" charset="-120"/>
              </a:rPr>
              <a:t> for hyperparameter tuning  using a Bayesian optimization approach..</a:t>
            </a:r>
            <a:endParaRPr lang="en-US" sz="1625" dirty="0"/>
          </a:p>
        </p:txBody>
      </p:sp>
      <p:sp>
        <p:nvSpPr>
          <p:cNvPr id="12" name="Text 9"/>
          <p:cNvSpPr/>
          <p:nvPr/>
        </p:nvSpPr>
        <p:spPr>
          <a:xfrm>
            <a:off x="6260783" y="5261967"/>
            <a:ext cx="7595235" cy="309801"/>
          </a:xfrm>
          <a:prstGeom prst="rect">
            <a:avLst/>
          </a:prstGeom>
          <a:noFill/>
        </p:spPr>
        <p:txBody>
          <a:bodyPr wrap="none" rtlCol="0" anchor="t"/>
          <a:lstStyle/>
          <a:p>
            <a:pPr marL="0" indent="0">
              <a:lnSpc>
                <a:spcPts val="2440"/>
              </a:lnSpc>
              <a:buNone/>
            </a:pPr>
            <a:r>
              <a:rPr lang="en-US" sz="1625" b="1" dirty="0">
                <a:solidFill>
                  <a:srgbClr val="E5E0DF"/>
                </a:solidFill>
                <a:latin typeface="Roboto" pitchFamily="34" charset="0"/>
                <a:ea typeface="Roboto" pitchFamily="34" charset="-122"/>
                <a:cs typeface="Roboto" pitchFamily="34" charset="-120"/>
              </a:rPr>
              <a:t>9. Evaluation:</a:t>
            </a:r>
            <a:endParaRPr lang="en-US" sz="1625" dirty="0"/>
          </a:p>
        </p:txBody>
      </p:sp>
      <p:sp>
        <p:nvSpPr>
          <p:cNvPr id="13" name="Text 10"/>
          <p:cNvSpPr/>
          <p:nvPr/>
        </p:nvSpPr>
        <p:spPr>
          <a:xfrm>
            <a:off x="6591062" y="5804059"/>
            <a:ext cx="7264956" cy="619601"/>
          </a:xfrm>
          <a:prstGeom prst="rect">
            <a:avLst/>
          </a:prstGeom>
          <a:noFill/>
        </p:spPr>
        <p:txBody>
          <a:bodyPr wrap="square" rtlCol="0" anchor="t"/>
          <a:lstStyle/>
          <a:p>
            <a:pPr marL="342900" indent="-342900" algn="l">
              <a:lnSpc>
                <a:spcPts val="2440"/>
              </a:lnSpc>
              <a:buSzPct val="100000"/>
              <a:buChar char="•"/>
            </a:pPr>
            <a:r>
              <a:rPr lang="en-US" sz="1625" dirty="0">
                <a:solidFill>
                  <a:srgbClr val="E5E0DF"/>
                </a:solidFill>
                <a:latin typeface="Roboto" pitchFamily="34" charset="0"/>
                <a:ea typeface="Roboto" pitchFamily="34" charset="-122"/>
                <a:cs typeface="Roboto" pitchFamily="34" charset="-120"/>
              </a:rPr>
              <a:t>Evaluate the model on the test set using metrics like accuracy, precision, recall, F1 score.</a:t>
            </a:r>
            <a:endParaRPr lang="en-US" sz="1625" dirty="0"/>
          </a:p>
        </p:txBody>
      </p:sp>
      <p:sp>
        <p:nvSpPr>
          <p:cNvPr id="14" name="Text 11"/>
          <p:cNvSpPr/>
          <p:nvPr/>
        </p:nvSpPr>
        <p:spPr>
          <a:xfrm>
            <a:off x="6260783" y="6655951"/>
            <a:ext cx="7595235" cy="309801"/>
          </a:xfrm>
          <a:prstGeom prst="rect">
            <a:avLst/>
          </a:prstGeom>
          <a:noFill/>
        </p:spPr>
        <p:txBody>
          <a:bodyPr wrap="none" rtlCol="0" anchor="t"/>
          <a:lstStyle/>
          <a:p>
            <a:pPr marL="0" indent="0">
              <a:lnSpc>
                <a:spcPts val="2440"/>
              </a:lnSpc>
              <a:buNone/>
            </a:pPr>
            <a:r>
              <a:rPr lang="en-US" sz="1625" b="1" dirty="0">
                <a:solidFill>
                  <a:srgbClr val="E5E0DF"/>
                </a:solidFill>
                <a:latin typeface="Roboto" pitchFamily="34" charset="0"/>
                <a:ea typeface="Roboto" pitchFamily="34" charset="-122"/>
                <a:cs typeface="Roboto" pitchFamily="34" charset="-120"/>
              </a:rPr>
              <a:t>10. Results:</a:t>
            </a:r>
            <a:endParaRPr lang="en-US" sz="1625" dirty="0"/>
          </a:p>
        </p:txBody>
      </p:sp>
      <p:sp>
        <p:nvSpPr>
          <p:cNvPr id="15" name="Text 12"/>
          <p:cNvSpPr/>
          <p:nvPr/>
        </p:nvSpPr>
        <p:spPr>
          <a:xfrm>
            <a:off x="6591062" y="7198043"/>
            <a:ext cx="7264956" cy="309801"/>
          </a:xfrm>
          <a:prstGeom prst="rect">
            <a:avLst/>
          </a:prstGeom>
          <a:noFill/>
        </p:spPr>
        <p:txBody>
          <a:bodyPr wrap="none" rtlCol="0" anchor="t"/>
          <a:lstStyle/>
          <a:p>
            <a:pPr marL="342900" indent="-342900" algn="l">
              <a:lnSpc>
                <a:spcPts val="2440"/>
              </a:lnSpc>
              <a:buSzPct val="100000"/>
              <a:buChar char="•"/>
            </a:pPr>
            <a:r>
              <a:rPr lang="en-US" sz="1625" dirty="0">
                <a:solidFill>
                  <a:srgbClr val="E5E0DF"/>
                </a:solidFill>
                <a:latin typeface="Roboto" pitchFamily="34" charset="0"/>
                <a:ea typeface="Roboto" pitchFamily="34" charset="-122"/>
                <a:cs typeface="Roboto" pitchFamily="34" charset="-120"/>
              </a:rPr>
              <a:t>Analyzing the accuracy, precision, recall, and F1-Score of the results</a:t>
            </a:r>
            <a:endParaRPr lang="en-US" sz="162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6804</Words>
  <Application>WPS Presentation</Application>
  <PresentationFormat>On-screen Show (16:9)</PresentationFormat>
  <Paragraphs>142</Paragraphs>
  <Slides>15</Slides>
  <Notes>15</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15</vt:i4>
      </vt:variant>
    </vt:vector>
  </HeadingPairs>
  <TitlesOfParts>
    <vt:vector size="34" baseType="lpstr">
      <vt:lpstr>Arial</vt:lpstr>
      <vt:lpstr>SimSun</vt:lpstr>
      <vt:lpstr>Wingdings</vt:lpstr>
      <vt:lpstr>Poppins</vt:lpstr>
      <vt:lpstr>Segoe Print</vt:lpstr>
      <vt:lpstr>Poppins</vt:lpstr>
      <vt:lpstr>Poppins</vt:lpstr>
      <vt:lpstr>Roboto</vt:lpstr>
      <vt:lpstr>Roboto</vt:lpstr>
      <vt:lpstr>Roboto</vt:lpstr>
      <vt:lpstr>Consolas</vt:lpstr>
      <vt:lpstr>Consolas</vt:lpstr>
      <vt:lpstr>Consolas</vt:lpstr>
      <vt:lpstr>Times New Roman</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AVISHEK</cp:lastModifiedBy>
  <cp:revision>2</cp:revision>
  <dcterms:created xsi:type="dcterms:W3CDTF">2024-06-04T19:40:00Z</dcterms:created>
  <dcterms:modified xsi:type="dcterms:W3CDTF">2024-06-04T19:46:42Z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3084DE81E7DF43069893091675B7F1F5_13</vt:lpwstr>
  </property>
  <property fmtid="{D5CDD505-2E9C-101B-9397-08002B2CF9AE}" pid="3" name="KSOProductBuildVer">
    <vt:lpwstr>1033-12.2.0.16909</vt:lpwstr>
  </property>
</Properties>
</file>